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98" r:id="rId7"/>
    <p:sldId id="306" r:id="rId8"/>
    <p:sldId id="301" r:id="rId9"/>
    <p:sldId id="302" r:id="rId10"/>
    <p:sldId id="263" r:id="rId11"/>
    <p:sldId id="307" r:id="rId12"/>
    <p:sldId id="308" r:id="rId13"/>
    <p:sldId id="258" r:id="rId14"/>
    <p:sldId id="313" r:id="rId15"/>
    <p:sldId id="309" r:id="rId16"/>
    <p:sldId id="304" r:id="rId17"/>
    <p:sldId id="305" r:id="rId18"/>
    <p:sldId id="314" r:id="rId19"/>
    <p:sldId id="310" r:id="rId20"/>
    <p:sldId id="311" r:id="rId21"/>
    <p:sldId id="315" r:id="rId22"/>
    <p:sldId id="316" r:id="rId23"/>
    <p:sldId id="317" r:id="rId24"/>
    <p:sldId id="318" r:id="rId25"/>
    <p:sldId id="332" r:id="rId26"/>
    <p:sldId id="319" r:id="rId27"/>
    <p:sldId id="320" r:id="rId28"/>
    <p:sldId id="321" r:id="rId29"/>
    <p:sldId id="322" r:id="rId30"/>
    <p:sldId id="323" r:id="rId31"/>
    <p:sldId id="325" r:id="rId32"/>
    <p:sldId id="334" r:id="rId33"/>
    <p:sldId id="335" r:id="rId34"/>
    <p:sldId id="333" r:id="rId35"/>
    <p:sldId id="326" r:id="rId36"/>
    <p:sldId id="336" r:id="rId37"/>
    <p:sldId id="327" r:id="rId38"/>
    <p:sldId id="328" r:id="rId39"/>
    <p:sldId id="329" r:id="rId40"/>
    <p:sldId id="337" r:id="rId41"/>
    <p:sldId id="338" r:id="rId42"/>
    <p:sldId id="331" r:id="rId43"/>
    <p:sldId id="339" r:id="rId44"/>
    <p:sldId id="330" r:id="rId45"/>
    <p:sldId id="340" r:id="rId46"/>
    <p:sldId id="34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4E447-D0CD-4F76-B971-D1394C0C446B}" type="doc">
      <dgm:prSet loTypeId="urn:microsoft.com/office/officeart/2005/8/layout/StepDownProcess" loCatId="process" qsTypeId="urn:microsoft.com/office/officeart/2005/8/quickstyle/simple1" qsCatId="simple" csTypeId="urn:microsoft.com/office/officeart/2005/8/colors/accent2_3" csCatId="accent2" phldr="1"/>
      <dgm:spPr/>
      <dgm:t>
        <a:bodyPr/>
        <a:lstStyle/>
        <a:p>
          <a:endParaRPr lang="en-US"/>
        </a:p>
      </dgm:t>
    </dgm:pt>
    <dgm:pt modelId="{A1833ECC-E3F3-43E9-930E-EA325BCA9965}">
      <dgm:prSet phldrT="[Text]"/>
      <dgm:spPr/>
      <dgm:t>
        <a:bodyPr/>
        <a:lstStyle/>
        <a:p>
          <a:r>
            <a:rPr lang="en-US"/>
            <a:t>Preparation</a:t>
          </a:r>
        </a:p>
      </dgm:t>
    </dgm:pt>
    <dgm:pt modelId="{C7321E6F-420C-47B5-8471-106AB3E803C1}" type="parTrans" cxnId="{FD695007-83FC-47F0-AEE8-67893C003DBA}">
      <dgm:prSet/>
      <dgm:spPr/>
      <dgm:t>
        <a:bodyPr/>
        <a:lstStyle/>
        <a:p>
          <a:endParaRPr lang="en-US"/>
        </a:p>
      </dgm:t>
    </dgm:pt>
    <dgm:pt modelId="{E2215CF5-8A8E-489F-925E-8D55BBC772D1}" type="sibTrans" cxnId="{FD695007-83FC-47F0-AEE8-67893C003DBA}">
      <dgm:prSet/>
      <dgm:spPr/>
      <dgm:t>
        <a:bodyPr/>
        <a:lstStyle/>
        <a:p>
          <a:endParaRPr lang="en-US"/>
        </a:p>
      </dgm:t>
    </dgm:pt>
    <dgm:pt modelId="{98E30BA4-F122-4B7F-8715-20EB5BE076A0}">
      <dgm:prSet phldrT="[Text]" custT="1"/>
      <dgm:spPr/>
      <dgm:t>
        <a:bodyPr/>
        <a:lstStyle/>
        <a:p>
          <a:r>
            <a:rPr lang="en-US" sz="1400" dirty="0"/>
            <a:t>Gathering information and completing a petition</a:t>
          </a:r>
        </a:p>
      </dgm:t>
    </dgm:pt>
    <dgm:pt modelId="{33921B92-EB44-496D-B1AD-BC1184EA12AF}" type="parTrans" cxnId="{569FA767-9ABA-42C6-82D9-60131408E2BC}">
      <dgm:prSet/>
      <dgm:spPr/>
      <dgm:t>
        <a:bodyPr/>
        <a:lstStyle/>
        <a:p>
          <a:endParaRPr lang="en-US"/>
        </a:p>
      </dgm:t>
    </dgm:pt>
    <dgm:pt modelId="{2A7250D3-9A4A-4BDE-8C65-BD0F0A2EB26D}" type="sibTrans" cxnId="{569FA767-9ABA-42C6-82D9-60131408E2BC}">
      <dgm:prSet/>
      <dgm:spPr/>
      <dgm:t>
        <a:bodyPr/>
        <a:lstStyle/>
        <a:p>
          <a:endParaRPr lang="en-US"/>
        </a:p>
      </dgm:t>
    </dgm:pt>
    <dgm:pt modelId="{66C473ED-0606-4029-9BA7-46B962251DE5}">
      <dgm:prSet phldrT="[Text]"/>
      <dgm:spPr/>
      <dgm:t>
        <a:bodyPr/>
        <a:lstStyle/>
        <a:p>
          <a:r>
            <a:rPr lang="en-US" dirty="0"/>
            <a:t>Service and Filing</a:t>
          </a:r>
        </a:p>
      </dgm:t>
    </dgm:pt>
    <dgm:pt modelId="{BA0B4F32-64D4-4ADD-8161-196A0EBC35E6}" type="parTrans" cxnId="{E05AA113-40B9-4AFA-8713-67C8E589A6D8}">
      <dgm:prSet/>
      <dgm:spPr/>
      <dgm:t>
        <a:bodyPr/>
        <a:lstStyle/>
        <a:p>
          <a:endParaRPr lang="en-US"/>
        </a:p>
      </dgm:t>
    </dgm:pt>
    <dgm:pt modelId="{2B320D76-19D8-419B-BFA7-E6FFC547DEE3}" type="sibTrans" cxnId="{E05AA113-40B9-4AFA-8713-67C8E589A6D8}">
      <dgm:prSet/>
      <dgm:spPr/>
      <dgm:t>
        <a:bodyPr/>
        <a:lstStyle/>
        <a:p>
          <a:endParaRPr lang="en-US"/>
        </a:p>
      </dgm:t>
    </dgm:pt>
    <dgm:pt modelId="{FAB686AB-085F-4D61-8D06-1DDEF455CA69}">
      <dgm:prSet phldrT="[Text]" custT="1"/>
      <dgm:spPr/>
      <dgm:t>
        <a:bodyPr/>
        <a:lstStyle/>
        <a:p>
          <a:r>
            <a:rPr lang="en-US" sz="1400" dirty="0"/>
            <a:t>Serving agencies whose records may be affected</a:t>
          </a:r>
        </a:p>
      </dgm:t>
    </dgm:pt>
    <dgm:pt modelId="{B9D8D6A7-5CC5-4E08-97CD-E990EA314C2D}" type="parTrans" cxnId="{9FC50FA4-59B1-41C1-9718-FB2F444841E8}">
      <dgm:prSet/>
      <dgm:spPr/>
      <dgm:t>
        <a:bodyPr/>
        <a:lstStyle/>
        <a:p>
          <a:endParaRPr lang="en-US"/>
        </a:p>
      </dgm:t>
    </dgm:pt>
    <dgm:pt modelId="{AC43DB5A-E6ED-4FAE-A491-234C9C0118E3}" type="sibTrans" cxnId="{9FC50FA4-59B1-41C1-9718-FB2F444841E8}">
      <dgm:prSet/>
      <dgm:spPr/>
      <dgm:t>
        <a:bodyPr/>
        <a:lstStyle/>
        <a:p>
          <a:endParaRPr lang="en-US"/>
        </a:p>
      </dgm:t>
    </dgm:pt>
    <dgm:pt modelId="{C6CD5771-A362-4E66-B20C-7733A00CA53C}">
      <dgm:prSet phldrT="[Text]"/>
      <dgm:spPr/>
      <dgm:t>
        <a:bodyPr/>
        <a:lstStyle/>
        <a:p>
          <a:r>
            <a:rPr lang="en-US" dirty="0"/>
            <a:t>Hearing</a:t>
          </a:r>
        </a:p>
      </dgm:t>
    </dgm:pt>
    <dgm:pt modelId="{4CEF6C6A-A768-47EF-BD56-19B40285FD75}" type="parTrans" cxnId="{C6F8C702-ECF6-4D70-9E73-6BC26A1E0328}">
      <dgm:prSet/>
      <dgm:spPr/>
      <dgm:t>
        <a:bodyPr/>
        <a:lstStyle/>
        <a:p>
          <a:endParaRPr lang="en-US"/>
        </a:p>
      </dgm:t>
    </dgm:pt>
    <dgm:pt modelId="{6D64114F-999D-4B4F-A4ED-D78C24DC9D74}" type="sibTrans" cxnId="{C6F8C702-ECF6-4D70-9E73-6BC26A1E0328}">
      <dgm:prSet/>
      <dgm:spPr/>
      <dgm:t>
        <a:bodyPr/>
        <a:lstStyle/>
        <a:p>
          <a:endParaRPr lang="en-US"/>
        </a:p>
      </dgm:t>
    </dgm:pt>
    <dgm:pt modelId="{6B45BCF5-C93E-41FB-931E-F2625C55B958}">
      <dgm:prSet phldrT="[Text]" custT="1"/>
      <dgm:spPr/>
      <dgm:t>
        <a:bodyPr/>
        <a:lstStyle/>
        <a:p>
          <a:r>
            <a:rPr lang="en-US" sz="1400" dirty="0"/>
            <a:t>Short court hearing</a:t>
          </a:r>
        </a:p>
      </dgm:t>
    </dgm:pt>
    <dgm:pt modelId="{30533EC3-CA6D-4188-863E-10D36BB43635}" type="parTrans" cxnId="{A2B90E39-E1D4-4112-8563-A717AB058573}">
      <dgm:prSet/>
      <dgm:spPr/>
      <dgm:t>
        <a:bodyPr/>
        <a:lstStyle/>
        <a:p>
          <a:endParaRPr lang="en-US"/>
        </a:p>
      </dgm:t>
    </dgm:pt>
    <dgm:pt modelId="{695140B5-547F-4423-9C24-AD266544C07E}" type="sibTrans" cxnId="{A2B90E39-E1D4-4112-8563-A717AB058573}">
      <dgm:prSet/>
      <dgm:spPr/>
      <dgm:t>
        <a:bodyPr/>
        <a:lstStyle/>
        <a:p>
          <a:endParaRPr lang="en-US"/>
        </a:p>
      </dgm:t>
    </dgm:pt>
    <dgm:pt modelId="{D2854C66-F15C-4FA3-B7DA-60FF3C7D9302}">
      <dgm:prSet phldrT="[Text]" custT="1"/>
      <dgm:spPr/>
      <dgm:t>
        <a:bodyPr/>
        <a:lstStyle/>
        <a:p>
          <a:r>
            <a:rPr lang="en-US" sz="1400" dirty="0"/>
            <a:t>Filing with courts</a:t>
          </a:r>
        </a:p>
      </dgm:t>
    </dgm:pt>
    <dgm:pt modelId="{7F2A5D2B-FAE8-47BF-B51F-833866F0A8EB}" type="parTrans" cxnId="{D1F801F4-C297-4652-A786-C370D729A61D}">
      <dgm:prSet/>
      <dgm:spPr/>
      <dgm:t>
        <a:bodyPr/>
        <a:lstStyle/>
        <a:p>
          <a:endParaRPr lang="en-US"/>
        </a:p>
      </dgm:t>
    </dgm:pt>
    <dgm:pt modelId="{3E5DDC47-4FBE-441B-8FFE-DBA5C4F02E91}" type="sibTrans" cxnId="{D1F801F4-C297-4652-A786-C370D729A61D}">
      <dgm:prSet/>
      <dgm:spPr/>
      <dgm:t>
        <a:bodyPr/>
        <a:lstStyle/>
        <a:p>
          <a:endParaRPr lang="en-US"/>
        </a:p>
      </dgm:t>
    </dgm:pt>
    <dgm:pt modelId="{3A007CF4-50C5-4817-A20B-128A2CA1BF73}">
      <dgm:prSet/>
      <dgm:spPr/>
      <dgm:t>
        <a:bodyPr/>
        <a:lstStyle/>
        <a:p>
          <a:r>
            <a:rPr lang="en-US" dirty="0"/>
            <a:t>Expungement Order</a:t>
          </a:r>
        </a:p>
      </dgm:t>
    </dgm:pt>
    <dgm:pt modelId="{2E8D7E82-1643-4F8F-9934-49DC22FA954D}" type="parTrans" cxnId="{93425890-C121-4164-958E-835107BA86B0}">
      <dgm:prSet/>
      <dgm:spPr/>
      <dgm:t>
        <a:bodyPr/>
        <a:lstStyle/>
        <a:p>
          <a:endParaRPr lang="en-US"/>
        </a:p>
      </dgm:t>
    </dgm:pt>
    <dgm:pt modelId="{39784054-D96E-4840-A23C-BD9AA244E72A}" type="sibTrans" cxnId="{93425890-C121-4164-958E-835107BA86B0}">
      <dgm:prSet/>
      <dgm:spPr/>
      <dgm:t>
        <a:bodyPr/>
        <a:lstStyle/>
        <a:p>
          <a:endParaRPr lang="en-US"/>
        </a:p>
      </dgm:t>
    </dgm:pt>
    <dgm:pt modelId="{1413B31F-A2ED-4054-8603-93D73C1B3412}">
      <dgm:prSet/>
      <dgm:spPr/>
      <dgm:t>
        <a:bodyPr/>
        <a:lstStyle/>
        <a:p>
          <a:r>
            <a:rPr lang="en-US"/>
            <a:t>Expungement</a:t>
          </a:r>
        </a:p>
      </dgm:t>
    </dgm:pt>
    <dgm:pt modelId="{12B3C24C-63A0-42EA-AB2B-252480F65755}" type="parTrans" cxnId="{67E8F27E-45E0-4785-8995-C934A1FCE06C}">
      <dgm:prSet/>
      <dgm:spPr/>
      <dgm:t>
        <a:bodyPr/>
        <a:lstStyle/>
        <a:p>
          <a:endParaRPr lang="en-US"/>
        </a:p>
      </dgm:t>
    </dgm:pt>
    <dgm:pt modelId="{9DE1E515-5559-470D-B2E0-F05C802A9019}" type="sibTrans" cxnId="{67E8F27E-45E0-4785-8995-C934A1FCE06C}">
      <dgm:prSet/>
      <dgm:spPr/>
      <dgm:t>
        <a:bodyPr/>
        <a:lstStyle/>
        <a:p>
          <a:endParaRPr lang="en-US"/>
        </a:p>
      </dgm:t>
    </dgm:pt>
    <dgm:pt modelId="{59410796-570B-41E1-BF80-A30CB7F062E6}" type="pres">
      <dgm:prSet presAssocID="{8BF4E447-D0CD-4F76-B971-D1394C0C446B}" presName="rootnode" presStyleCnt="0">
        <dgm:presLayoutVars>
          <dgm:chMax/>
          <dgm:chPref/>
          <dgm:dir/>
          <dgm:animLvl val="lvl"/>
        </dgm:presLayoutVars>
      </dgm:prSet>
      <dgm:spPr/>
    </dgm:pt>
    <dgm:pt modelId="{22789CA0-5784-403F-8A6F-98C4DFE4C83E}" type="pres">
      <dgm:prSet presAssocID="{A1833ECC-E3F3-43E9-930E-EA325BCA9965}" presName="composite" presStyleCnt="0"/>
      <dgm:spPr/>
    </dgm:pt>
    <dgm:pt modelId="{F715971F-4EBC-43C1-BDB8-F475E086E342}" type="pres">
      <dgm:prSet presAssocID="{A1833ECC-E3F3-43E9-930E-EA325BCA9965}" presName="bentUpArrow1" presStyleLbl="alignImgPlace1" presStyleIdx="0" presStyleCnt="4" custLinFactX="-67659" custLinFactNeighborX="-100000" custLinFactNeighborY="-1565"/>
      <dgm:spPr>
        <a:blipFill rotWithShape="0">
          <a:blip xmlns:r="http://schemas.openxmlformats.org/officeDocument/2006/relationships" r:embed="rId1"/>
          <a:stretch>
            <a:fillRect/>
          </a:stretch>
        </a:blipFill>
      </dgm:spPr>
    </dgm:pt>
    <dgm:pt modelId="{1D0222C1-25C3-4920-ADBF-EF7E625CEEFF}" type="pres">
      <dgm:prSet presAssocID="{A1833ECC-E3F3-43E9-930E-EA325BCA9965}" presName="ParentText" presStyleLbl="node1" presStyleIdx="0" presStyleCnt="5" custLinFactX="-6879" custLinFactNeighborX="-100000" custLinFactNeighborY="-2530">
        <dgm:presLayoutVars>
          <dgm:chMax val="1"/>
          <dgm:chPref val="1"/>
          <dgm:bulletEnabled val="1"/>
        </dgm:presLayoutVars>
      </dgm:prSet>
      <dgm:spPr/>
    </dgm:pt>
    <dgm:pt modelId="{27EA30F9-6DAA-4860-B812-01197A784C62}" type="pres">
      <dgm:prSet presAssocID="{A1833ECC-E3F3-43E9-930E-EA325BCA9965}" presName="ChildText" presStyleLbl="revTx" presStyleIdx="0" presStyleCnt="4" custScaleX="414816" custScaleY="74782" custLinFactNeighborX="24278" custLinFactNeighborY="-10594">
        <dgm:presLayoutVars>
          <dgm:chMax val="0"/>
          <dgm:chPref val="0"/>
          <dgm:bulletEnabled val="1"/>
        </dgm:presLayoutVars>
      </dgm:prSet>
      <dgm:spPr/>
    </dgm:pt>
    <dgm:pt modelId="{E1E9EF8B-8498-44CB-B874-17FD9FEE84FC}" type="pres">
      <dgm:prSet presAssocID="{E2215CF5-8A8E-489F-925E-8D55BBC772D1}" presName="sibTrans" presStyleCnt="0"/>
      <dgm:spPr/>
    </dgm:pt>
    <dgm:pt modelId="{2273354C-084E-4407-9801-2A6446107CF3}" type="pres">
      <dgm:prSet presAssocID="{66C473ED-0606-4029-9BA7-46B962251DE5}" presName="composite" presStyleCnt="0"/>
      <dgm:spPr/>
    </dgm:pt>
    <dgm:pt modelId="{A3AD083B-4015-4F34-A319-C91B5B414F57}" type="pres">
      <dgm:prSet presAssocID="{66C473ED-0606-4029-9BA7-46B962251DE5}" presName="bentUpArrow1" presStyleLbl="alignImgPlace1" presStyleIdx="1" presStyleCnt="4" custLinFactX="-77267" custLinFactNeighborX="-100000" custLinFactNeighborY="9664"/>
      <dgm:spPr>
        <a:blipFill rotWithShape="0">
          <a:blip xmlns:r="http://schemas.openxmlformats.org/officeDocument/2006/relationships" r:embed="rId1"/>
          <a:stretch>
            <a:fillRect/>
          </a:stretch>
        </a:blipFill>
      </dgm:spPr>
    </dgm:pt>
    <dgm:pt modelId="{8DC3D181-28F6-46AB-896A-A6428024AFCE}" type="pres">
      <dgm:prSet presAssocID="{66C473ED-0606-4029-9BA7-46B962251DE5}" presName="ParentText" presStyleLbl="node1" presStyleIdx="1" presStyleCnt="5" custLinFactX="-16248" custLinFactNeighborX="-100000" custLinFactNeighborY="-1795">
        <dgm:presLayoutVars>
          <dgm:chMax val="1"/>
          <dgm:chPref val="1"/>
          <dgm:bulletEnabled val="1"/>
        </dgm:presLayoutVars>
      </dgm:prSet>
      <dgm:spPr/>
    </dgm:pt>
    <dgm:pt modelId="{87EB4B14-A37E-4ECB-8692-E6E5D9576A2F}" type="pres">
      <dgm:prSet presAssocID="{66C473ED-0606-4029-9BA7-46B962251DE5}" presName="ChildText" presStyleLbl="revTx" presStyleIdx="1" presStyleCnt="4" custAng="0" custScaleX="383888" custScaleY="78643">
        <dgm:presLayoutVars>
          <dgm:chMax val="0"/>
          <dgm:chPref val="0"/>
          <dgm:bulletEnabled val="1"/>
        </dgm:presLayoutVars>
      </dgm:prSet>
      <dgm:spPr/>
    </dgm:pt>
    <dgm:pt modelId="{759BE949-A261-485C-82B0-5049D4556E4C}" type="pres">
      <dgm:prSet presAssocID="{2B320D76-19D8-419B-BFA7-E6FFC547DEE3}" presName="sibTrans" presStyleCnt="0"/>
      <dgm:spPr/>
    </dgm:pt>
    <dgm:pt modelId="{6CA7AAE6-F49D-4B06-8C87-A2DA303317B1}" type="pres">
      <dgm:prSet presAssocID="{C6CD5771-A362-4E66-B20C-7733A00CA53C}" presName="composite" presStyleCnt="0"/>
      <dgm:spPr/>
    </dgm:pt>
    <dgm:pt modelId="{5F7683E3-C381-4DD5-8E90-A60BD996876C}" type="pres">
      <dgm:prSet presAssocID="{C6CD5771-A362-4E66-B20C-7733A00CA53C}" presName="bentUpArrow1" presStyleLbl="alignImgPlace1" presStyleIdx="2" presStyleCnt="4" custLinFactX="-86898" custLinFactNeighborX="-100000" custLinFactNeighborY="1565"/>
      <dgm:spPr>
        <a:solidFill>
          <a:schemeClr val="bg1">
            <a:lumMod val="75000"/>
          </a:schemeClr>
        </a:solidFill>
      </dgm:spPr>
    </dgm:pt>
    <dgm:pt modelId="{040346FF-11E5-4BD8-B419-2B2D3DD77335}" type="pres">
      <dgm:prSet presAssocID="{C6CD5771-A362-4E66-B20C-7733A00CA53C}" presName="ParentText" presStyleLbl="node1" presStyleIdx="2" presStyleCnt="5" custScaleX="98329" custLinFactX="-27326" custLinFactNeighborX="-100000" custLinFactNeighborY="2924">
        <dgm:presLayoutVars>
          <dgm:chMax val="1"/>
          <dgm:chPref val="1"/>
          <dgm:bulletEnabled val="1"/>
        </dgm:presLayoutVars>
      </dgm:prSet>
      <dgm:spPr/>
    </dgm:pt>
    <dgm:pt modelId="{65AC0B01-6F26-4F46-B92D-4E4BB867A398}" type="pres">
      <dgm:prSet presAssocID="{C6CD5771-A362-4E66-B20C-7733A00CA53C}" presName="ChildText" presStyleLbl="revTx" presStyleIdx="2" presStyleCnt="4" custScaleX="399016" custScaleY="90081">
        <dgm:presLayoutVars>
          <dgm:chMax val="0"/>
          <dgm:chPref val="0"/>
          <dgm:bulletEnabled val="1"/>
        </dgm:presLayoutVars>
      </dgm:prSet>
      <dgm:spPr/>
    </dgm:pt>
    <dgm:pt modelId="{972B2A44-B785-4A3A-8092-0891B90E02D2}" type="pres">
      <dgm:prSet presAssocID="{6D64114F-999D-4B4F-A4ED-D78C24DC9D74}" presName="sibTrans" presStyleCnt="0"/>
      <dgm:spPr/>
    </dgm:pt>
    <dgm:pt modelId="{F7C26CBD-2C46-41F0-A89B-90DE98D85632}" type="pres">
      <dgm:prSet presAssocID="{3A007CF4-50C5-4817-A20B-128A2CA1BF73}" presName="composite" presStyleCnt="0"/>
      <dgm:spPr/>
    </dgm:pt>
    <dgm:pt modelId="{E749AA70-DA33-4609-A99B-02CF45C92854}" type="pres">
      <dgm:prSet presAssocID="{3A007CF4-50C5-4817-A20B-128A2CA1BF73}" presName="bentUpArrow1" presStyleLbl="alignImgPlace1" presStyleIdx="3" presStyleCnt="4" custLinFactX="-95143" custLinFactNeighborX="-100000" custLinFactNeighborY="-3129"/>
      <dgm:spPr>
        <a:blipFill rotWithShape="0">
          <a:blip xmlns:r="http://schemas.openxmlformats.org/officeDocument/2006/relationships" r:embed="rId2"/>
          <a:stretch>
            <a:fillRect/>
          </a:stretch>
        </a:blipFill>
      </dgm:spPr>
    </dgm:pt>
    <dgm:pt modelId="{77631ED4-FEB9-43C0-B7EE-514E67C6459B}" type="pres">
      <dgm:prSet presAssocID="{3A007CF4-50C5-4817-A20B-128A2CA1BF73}" presName="ParentText" presStyleLbl="node1" presStyleIdx="3" presStyleCnt="5" custLinFactX="-30114" custLinFactNeighborX="-100000" custLinFactNeighborY="-8918">
        <dgm:presLayoutVars>
          <dgm:chMax val="1"/>
          <dgm:chPref val="1"/>
          <dgm:bulletEnabled val="1"/>
        </dgm:presLayoutVars>
      </dgm:prSet>
      <dgm:spPr/>
    </dgm:pt>
    <dgm:pt modelId="{E265B8D9-B476-4BF9-AEC4-3AB3DF699555}" type="pres">
      <dgm:prSet presAssocID="{3A007CF4-50C5-4817-A20B-128A2CA1BF73}" presName="ChildText" presStyleLbl="revTx" presStyleIdx="3" presStyleCnt="4">
        <dgm:presLayoutVars>
          <dgm:chMax val="0"/>
          <dgm:chPref val="0"/>
          <dgm:bulletEnabled val="1"/>
        </dgm:presLayoutVars>
      </dgm:prSet>
      <dgm:spPr/>
    </dgm:pt>
    <dgm:pt modelId="{E159D35F-6A67-4CD2-806D-76837DEB884A}" type="pres">
      <dgm:prSet presAssocID="{39784054-D96E-4840-A23C-BD9AA244E72A}" presName="sibTrans" presStyleCnt="0"/>
      <dgm:spPr/>
    </dgm:pt>
    <dgm:pt modelId="{B46F0D1D-1133-4DA3-9A9C-DCBFAFC2DDAA}" type="pres">
      <dgm:prSet presAssocID="{1413B31F-A2ED-4054-8603-93D73C1B3412}" presName="composite" presStyleCnt="0"/>
      <dgm:spPr/>
    </dgm:pt>
    <dgm:pt modelId="{5F4A6732-AEE0-4BB6-91C7-81092EE9CF95}" type="pres">
      <dgm:prSet presAssocID="{1413B31F-A2ED-4054-8603-93D73C1B3412}" presName="ParentText" presStyleLbl="node1" presStyleIdx="4" presStyleCnt="5" custLinFactX="-61713" custLinFactNeighborX="-100000">
        <dgm:presLayoutVars>
          <dgm:chMax val="1"/>
          <dgm:chPref val="1"/>
          <dgm:bulletEnabled val="1"/>
        </dgm:presLayoutVars>
      </dgm:prSet>
      <dgm:spPr/>
    </dgm:pt>
  </dgm:ptLst>
  <dgm:cxnLst>
    <dgm:cxn modelId="{C6F8C702-ECF6-4D70-9E73-6BC26A1E0328}" srcId="{8BF4E447-D0CD-4F76-B971-D1394C0C446B}" destId="{C6CD5771-A362-4E66-B20C-7733A00CA53C}" srcOrd="2" destOrd="0" parTransId="{4CEF6C6A-A768-47EF-BD56-19B40285FD75}" sibTransId="{6D64114F-999D-4B4F-A4ED-D78C24DC9D74}"/>
    <dgm:cxn modelId="{FD695007-83FC-47F0-AEE8-67893C003DBA}" srcId="{8BF4E447-D0CD-4F76-B971-D1394C0C446B}" destId="{A1833ECC-E3F3-43E9-930E-EA325BCA9965}" srcOrd="0" destOrd="0" parTransId="{C7321E6F-420C-47B5-8471-106AB3E803C1}" sibTransId="{E2215CF5-8A8E-489F-925E-8D55BBC772D1}"/>
    <dgm:cxn modelId="{E05AA113-40B9-4AFA-8713-67C8E589A6D8}" srcId="{8BF4E447-D0CD-4F76-B971-D1394C0C446B}" destId="{66C473ED-0606-4029-9BA7-46B962251DE5}" srcOrd="1" destOrd="0" parTransId="{BA0B4F32-64D4-4ADD-8161-196A0EBC35E6}" sibTransId="{2B320D76-19D8-419B-BFA7-E6FFC547DEE3}"/>
    <dgm:cxn modelId="{08FAEF20-DA54-4779-9F34-FB39AEE4C2EE}" type="presOf" srcId="{A1833ECC-E3F3-43E9-930E-EA325BCA9965}" destId="{1D0222C1-25C3-4920-ADBF-EF7E625CEEFF}" srcOrd="0" destOrd="0" presId="urn:microsoft.com/office/officeart/2005/8/layout/StepDownProcess"/>
    <dgm:cxn modelId="{A2B90E39-E1D4-4112-8563-A717AB058573}" srcId="{C6CD5771-A362-4E66-B20C-7733A00CA53C}" destId="{6B45BCF5-C93E-41FB-931E-F2625C55B958}" srcOrd="0" destOrd="0" parTransId="{30533EC3-CA6D-4188-863E-10D36BB43635}" sibTransId="{695140B5-547F-4423-9C24-AD266544C07E}"/>
    <dgm:cxn modelId="{1FF9755F-EA24-4E7F-BFC2-ACA2E87DB261}" type="presOf" srcId="{66C473ED-0606-4029-9BA7-46B962251DE5}" destId="{8DC3D181-28F6-46AB-896A-A6428024AFCE}" srcOrd="0" destOrd="0" presId="urn:microsoft.com/office/officeart/2005/8/layout/StepDownProcess"/>
    <dgm:cxn modelId="{C8A53744-B75D-4B2E-B589-F5D219D17DF2}" type="presOf" srcId="{8BF4E447-D0CD-4F76-B971-D1394C0C446B}" destId="{59410796-570B-41E1-BF80-A30CB7F062E6}" srcOrd="0" destOrd="0" presId="urn:microsoft.com/office/officeart/2005/8/layout/StepDownProcess"/>
    <dgm:cxn modelId="{569FA767-9ABA-42C6-82D9-60131408E2BC}" srcId="{A1833ECC-E3F3-43E9-930E-EA325BCA9965}" destId="{98E30BA4-F122-4B7F-8715-20EB5BE076A0}" srcOrd="0" destOrd="0" parTransId="{33921B92-EB44-496D-B1AD-BC1184EA12AF}" sibTransId="{2A7250D3-9A4A-4BDE-8C65-BD0F0A2EB26D}"/>
    <dgm:cxn modelId="{391B1C6B-3A3C-4F8D-B3C0-C577A3A27A47}" type="presOf" srcId="{98E30BA4-F122-4B7F-8715-20EB5BE076A0}" destId="{27EA30F9-6DAA-4860-B812-01197A784C62}" srcOrd="0" destOrd="0" presId="urn:microsoft.com/office/officeart/2005/8/layout/StepDownProcess"/>
    <dgm:cxn modelId="{8E134A4E-B80C-4DA5-BECC-705401203632}" type="presOf" srcId="{3A007CF4-50C5-4817-A20B-128A2CA1BF73}" destId="{77631ED4-FEB9-43C0-B7EE-514E67C6459B}" srcOrd="0" destOrd="0" presId="urn:microsoft.com/office/officeart/2005/8/layout/StepDownProcess"/>
    <dgm:cxn modelId="{67E8F27E-45E0-4785-8995-C934A1FCE06C}" srcId="{8BF4E447-D0CD-4F76-B971-D1394C0C446B}" destId="{1413B31F-A2ED-4054-8603-93D73C1B3412}" srcOrd="4" destOrd="0" parTransId="{12B3C24C-63A0-42EA-AB2B-252480F65755}" sibTransId="{9DE1E515-5559-470D-B2E0-F05C802A9019}"/>
    <dgm:cxn modelId="{A00AA088-E799-4BA7-B2A6-C2CF43319609}" type="presOf" srcId="{D2854C66-F15C-4FA3-B7DA-60FF3C7D9302}" destId="{87EB4B14-A37E-4ECB-8692-E6E5D9576A2F}" srcOrd="0" destOrd="1" presId="urn:microsoft.com/office/officeart/2005/8/layout/StepDownProcess"/>
    <dgm:cxn modelId="{93425890-C121-4164-958E-835107BA86B0}" srcId="{8BF4E447-D0CD-4F76-B971-D1394C0C446B}" destId="{3A007CF4-50C5-4817-A20B-128A2CA1BF73}" srcOrd="3" destOrd="0" parTransId="{2E8D7E82-1643-4F8F-9934-49DC22FA954D}" sibTransId="{39784054-D96E-4840-A23C-BD9AA244E72A}"/>
    <dgm:cxn modelId="{9FC50FA4-59B1-41C1-9718-FB2F444841E8}" srcId="{66C473ED-0606-4029-9BA7-46B962251DE5}" destId="{FAB686AB-085F-4D61-8D06-1DDEF455CA69}" srcOrd="0" destOrd="0" parTransId="{B9D8D6A7-5CC5-4E08-97CD-E990EA314C2D}" sibTransId="{AC43DB5A-E6ED-4FAE-A491-234C9C0118E3}"/>
    <dgm:cxn modelId="{354821C3-9478-4523-BE06-C09DBBA7F08C}" type="presOf" srcId="{C6CD5771-A362-4E66-B20C-7733A00CA53C}" destId="{040346FF-11E5-4BD8-B419-2B2D3DD77335}" srcOrd="0" destOrd="0" presId="urn:microsoft.com/office/officeart/2005/8/layout/StepDownProcess"/>
    <dgm:cxn modelId="{0A3A9DD5-68D6-4DEA-81E8-8EA98A956A90}" type="presOf" srcId="{6B45BCF5-C93E-41FB-931E-F2625C55B958}" destId="{65AC0B01-6F26-4F46-B92D-4E4BB867A398}" srcOrd="0" destOrd="0" presId="urn:microsoft.com/office/officeart/2005/8/layout/StepDownProcess"/>
    <dgm:cxn modelId="{2B10FCD9-E6F7-49D9-AD32-AE5BCC451118}" type="presOf" srcId="{1413B31F-A2ED-4054-8603-93D73C1B3412}" destId="{5F4A6732-AEE0-4BB6-91C7-81092EE9CF95}" srcOrd="0" destOrd="0" presId="urn:microsoft.com/office/officeart/2005/8/layout/StepDownProcess"/>
    <dgm:cxn modelId="{D1F801F4-C297-4652-A786-C370D729A61D}" srcId="{66C473ED-0606-4029-9BA7-46B962251DE5}" destId="{D2854C66-F15C-4FA3-B7DA-60FF3C7D9302}" srcOrd="1" destOrd="0" parTransId="{7F2A5D2B-FAE8-47BF-B51F-833866F0A8EB}" sibTransId="{3E5DDC47-4FBE-441B-8FFE-DBA5C4F02E91}"/>
    <dgm:cxn modelId="{9FCBA9FB-0911-4020-A80D-56188392FCC0}" type="presOf" srcId="{FAB686AB-085F-4D61-8D06-1DDEF455CA69}" destId="{87EB4B14-A37E-4ECB-8692-E6E5D9576A2F}" srcOrd="0" destOrd="0" presId="urn:microsoft.com/office/officeart/2005/8/layout/StepDownProcess"/>
    <dgm:cxn modelId="{772473BC-9906-4E5A-921B-6917FA80E7BE}" type="presParOf" srcId="{59410796-570B-41E1-BF80-A30CB7F062E6}" destId="{22789CA0-5784-403F-8A6F-98C4DFE4C83E}" srcOrd="0" destOrd="0" presId="urn:microsoft.com/office/officeart/2005/8/layout/StepDownProcess"/>
    <dgm:cxn modelId="{A8685BBA-B7F7-4B24-93DB-CF8EF4FA2678}" type="presParOf" srcId="{22789CA0-5784-403F-8A6F-98C4DFE4C83E}" destId="{F715971F-4EBC-43C1-BDB8-F475E086E342}" srcOrd="0" destOrd="0" presId="urn:microsoft.com/office/officeart/2005/8/layout/StepDownProcess"/>
    <dgm:cxn modelId="{1944FCA2-2D52-4A99-8671-EC597E272EDC}" type="presParOf" srcId="{22789CA0-5784-403F-8A6F-98C4DFE4C83E}" destId="{1D0222C1-25C3-4920-ADBF-EF7E625CEEFF}" srcOrd="1" destOrd="0" presId="urn:microsoft.com/office/officeart/2005/8/layout/StepDownProcess"/>
    <dgm:cxn modelId="{69AEEB8F-A084-496A-9D64-426F345EDF73}" type="presParOf" srcId="{22789CA0-5784-403F-8A6F-98C4DFE4C83E}" destId="{27EA30F9-6DAA-4860-B812-01197A784C62}" srcOrd="2" destOrd="0" presId="urn:microsoft.com/office/officeart/2005/8/layout/StepDownProcess"/>
    <dgm:cxn modelId="{9B10F67F-0962-457A-9FEB-12458A6E0753}" type="presParOf" srcId="{59410796-570B-41E1-BF80-A30CB7F062E6}" destId="{E1E9EF8B-8498-44CB-B874-17FD9FEE84FC}" srcOrd="1" destOrd="0" presId="urn:microsoft.com/office/officeart/2005/8/layout/StepDownProcess"/>
    <dgm:cxn modelId="{464091E3-F89B-4EF9-BAAE-B0A83E427B0E}" type="presParOf" srcId="{59410796-570B-41E1-BF80-A30CB7F062E6}" destId="{2273354C-084E-4407-9801-2A6446107CF3}" srcOrd="2" destOrd="0" presId="urn:microsoft.com/office/officeart/2005/8/layout/StepDownProcess"/>
    <dgm:cxn modelId="{00AC6641-F90C-44DF-A435-E7851A3040F0}" type="presParOf" srcId="{2273354C-084E-4407-9801-2A6446107CF3}" destId="{A3AD083B-4015-4F34-A319-C91B5B414F57}" srcOrd="0" destOrd="0" presId="urn:microsoft.com/office/officeart/2005/8/layout/StepDownProcess"/>
    <dgm:cxn modelId="{2AE74780-97B0-4CF4-895E-95BBBF671D7A}" type="presParOf" srcId="{2273354C-084E-4407-9801-2A6446107CF3}" destId="{8DC3D181-28F6-46AB-896A-A6428024AFCE}" srcOrd="1" destOrd="0" presId="urn:microsoft.com/office/officeart/2005/8/layout/StepDownProcess"/>
    <dgm:cxn modelId="{14D5363A-99AB-42D2-87F0-4BB69D69587D}" type="presParOf" srcId="{2273354C-084E-4407-9801-2A6446107CF3}" destId="{87EB4B14-A37E-4ECB-8692-E6E5D9576A2F}" srcOrd="2" destOrd="0" presId="urn:microsoft.com/office/officeart/2005/8/layout/StepDownProcess"/>
    <dgm:cxn modelId="{B42EB03A-7ACF-4377-9501-DE2CEAE13AAC}" type="presParOf" srcId="{59410796-570B-41E1-BF80-A30CB7F062E6}" destId="{759BE949-A261-485C-82B0-5049D4556E4C}" srcOrd="3" destOrd="0" presId="urn:microsoft.com/office/officeart/2005/8/layout/StepDownProcess"/>
    <dgm:cxn modelId="{837DC21F-D8C8-495F-B112-87DD53F492E3}" type="presParOf" srcId="{59410796-570B-41E1-BF80-A30CB7F062E6}" destId="{6CA7AAE6-F49D-4B06-8C87-A2DA303317B1}" srcOrd="4" destOrd="0" presId="urn:microsoft.com/office/officeart/2005/8/layout/StepDownProcess"/>
    <dgm:cxn modelId="{3547F8FA-E1C1-4DEA-A22C-88CF4A3FACF0}" type="presParOf" srcId="{6CA7AAE6-F49D-4B06-8C87-A2DA303317B1}" destId="{5F7683E3-C381-4DD5-8E90-A60BD996876C}" srcOrd="0" destOrd="0" presId="urn:microsoft.com/office/officeart/2005/8/layout/StepDownProcess"/>
    <dgm:cxn modelId="{B1B174BD-29A4-41F1-A8F3-388598F55893}" type="presParOf" srcId="{6CA7AAE6-F49D-4B06-8C87-A2DA303317B1}" destId="{040346FF-11E5-4BD8-B419-2B2D3DD77335}" srcOrd="1" destOrd="0" presId="urn:microsoft.com/office/officeart/2005/8/layout/StepDownProcess"/>
    <dgm:cxn modelId="{40833DD5-5CBD-4F10-B0E8-20A4EBE9375F}" type="presParOf" srcId="{6CA7AAE6-F49D-4B06-8C87-A2DA303317B1}" destId="{65AC0B01-6F26-4F46-B92D-4E4BB867A398}" srcOrd="2" destOrd="0" presId="urn:microsoft.com/office/officeart/2005/8/layout/StepDownProcess"/>
    <dgm:cxn modelId="{EB5F1097-FBAA-4F7E-B0BF-DBDB9617EC14}" type="presParOf" srcId="{59410796-570B-41E1-BF80-A30CB7F062E6}" destId="{972B2A44-B785-4A3A-8092-0891B90E02D2}" srcOrd="5" destOrd="0" presId="urn:microsoft.com/office/officeart/2005/8/layout/StepDownProcess"/>
    <dgm:cxn modelId="{BC51B600-0382-4243-BB39-C43FEB24CC5C}" type="presParOf" srcId="{59410796-570B-41E1-BF80-A30CB7F062E6}" destId="{F7C26CBD-2C46-41F0-A89B-90DE98D85632}" srcOrd="6" destOrd="0" presId="urn:microsoft.com/office/officeart/2005/8/layout/StepDownProcess"/>
    <dgm:cxn modelId="{904AD78A-6BD0-48E7-99F7-D2398FD2B0F5}" type="presParOf" srcId="{F7C26CBD-2C46-41F0-A89B-90DE98D85632}" destId="{E749AA70-DA33-4609-A99B-02CF45C92854}" srcOrd="0" destOrd="0" presId="urn:microsoft.com/office/officeart/2005/8/layout/StepDownProcess"/>
    <dgm:cxn modelId="{11D8BD62-C0FB-48D7-A0BC-146128ED38D2}" type="presParOf" srcId="{F7C26CBD-2C46-41F0-A89B-90DE98D85632}" destId="{77631ED4-FEB9-43C0-B7EE-514E67C6459B}" srcOrd="1" destOrd="0" presId="urn:microsoft.com/office/officeart/2005/8/layout/StepDownProcess"/>
    <dgm:cxn modelId="{9088A548-80FA-4700-BAEF-09FB6D00ECE1}" type="presParOf" srcId="{F7C26CBD-2C46-41F0-A89B-90DE98D85632}" destId="{E265B8D9-B476-4BF9-AEC4-3AB3DF699555}" srcOrd="2" destOrd="0" presId="urn:microsoft.com/office/officeart/2005/8/layout/StepDownProcess"/>
    <dgm:cxn modelId="{3DD23296-E66F-4AF7-97E1-ACBED8CF0E0E}" type="presParOf" srcId="{59410796-570B-41E1-BF80-A30CB7F062E6}" destId="{E159D35F-6A67-4CD2-806D-76837DEB884A}" srcOrd="7" destOrd="0" presId="urn:microsoft.com/office/officeart/2005/8/layout/StepDownProcess"/>
    <dgm:cxn modelId="{EF300BC3-272D-49AA-AAF1-39D8A44A7171}" type="presParOf" srcId="{59410796-570B-41E1-BF80-A30CB7F062E6}" destId="{B46F0D1D-1133-4DA3-9A9C-DCBFAFC2DDAA}" srcOrd="8" destOrd="0" presId="urn:microsoft.com/office/officeart/2005/8/layout/StepDownProcess"/>
    <dgm:cxn modelId="{BA0459FE-96A1-481C-90F1-F65B49C56A09}" type="presParOf" srcId="{B46F0D1D-1133-4DA3-9A9C-DCBFAFC2DDAA}" destId="{5F4A6732-AEE0-4BB6-91C7-81092EE9CF95}"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5971F-4EBC-43C1-BDB8-F475E086E342}">
      <dsp:nvSpPr>
        <dsp:cNvPr id="0" name=""/>
        <dsp:cNvSpPr/>
      </dsp:nvSpPr>
      <dsp:spPr>
        <a:xfrm rot="5400000">
          <a:off x="556332" y="712279"/>
          <a:ext cx="628445" cy="715463"/>
        </a:xfrm>
        <a:prstGeom prst="bentUpArrow">
          <a:avLst>
            <a:gd name="adj1" fmla="val 32840"/>
            <a:gd name="adj2" fmla="val 25000"/>
            <a:gd name="adj3" fmla="val 3578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0222C1-25C3-4920-ADBF-EF7E625CEEFF}">
      <dsp:nvSpPr>
        <dsp:cNvPr id="0" name=""/>
        <dsp:cNvSpPr/>
      </dsp:nvSpPr>
      <dsp:spPr>
        <a:xfrm>
          <a:off x="458663" y="6735"/>
          <a:ext cx="1057933" cy="740518"/>
        </a:xfrm>
        <a:prstGeom prst="roundRect">
          <a:avLst>
            <a:gd name="adj" fmla="val 16670"/>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Preparation</a:t>
          </a:r>
        </a:p>
      </dsp:txBody>
      <dsp:txXfrm>
        <a:off x="494819" y="42891"/>
        <a:ext cx="985621" cy="668206"/>
      </dsp:txXfrm>
    </dsp:sp>
    <dsp:sp modelId="{27EA30F9-6DAA-4860-B812-01197A784C62}">
      <dsp:nvSpPr>
        <dsp:cNvPr id="0" name=""/>
        <dsp:cNvSpPr/>
      </dsp:nvSpPr>
      <dsp:spPr>
        <a:xfrm>
          <a:off x="1622949" y="108155"/>
          <a:ext cx="3191758" cy="447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Gathering information and completing a petition</a:t>
          </a:r>
        </a:p>
      </dsp:txBody>
      <dsp:txXfrm>
        <a:off x="1622949" y="108155"/>
        <a:ext cx="3191758" cy="447585"/>
      </dsp:txXfrm>
    </dsp:sp>
    <dsp:sp modelId="{A3AD083B-4015-4F34-A319-C91B5B414F57}">
      <dsp:nvSpPr>
        <dsp:cNvPr id="0" name=""/>
        <dsp:cNvSpPr/>
      </dsp:nvSpPr>
      <dsp:spPr>
        <a:xfrm rot="5400000">
          <a:off x="1900648" y="1614695"/>
          <a:ext cx="628445" cy="715463"/>
        </a:xfrm>
        <a:prstGeom prst="bentUpArrow">
          <a:avLst>
            <a:gd name="adj1" fmla="val 32840"/>
            <a:gd name="adj2" fmla="val 25000"/>
            <a:gd name="adj3" fmla="val 3578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3D181-28F6-46AB-896A-A6428024AFCE}">
      <dsp:nvSpPr>
        <dsp:cNvPr id="0" name=""/>
        <dsp:cNvSpPr/>
      </dsp:nvSpPr>
      <dsp:spPr>
        <a:xfrm>
          <a:off x="1772603" y="844024"/>
          <a:ext cx="1057933" cy="740518"/>
        </a:xfrm>
        <a:prstGeom prst="roundRect">
          <a:avLst>
            <a:gd name="adj" fmla="val 16670"/>
          </a:avLst>
        </a:prstGeom>
        <a:solidFill>
          <a:schemeClr val="accent2">
            <a:shade val="80000"/>
            <a:hueOff val="-110896"/>
            <a:satOff val="-5624"/>
            <a:lumOff val="75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Service and Filing</a:t>
          </a:r>
        </a:p>
      </dsp:txBody>
      <dsp:txXfrm>
        <a:off x="1808759" y="880180"/>
        <a:ext cx="985621" cy="668206"/>
      </dsp:txXfrm>
    </dsp:sp>
    <dsp:sp modelId="{87EB4B14-A37E-4ECB-8692-E6E5D9576A2F}">
      <dsp:nvSpPr>
        <dsp:cNvPr id="0" name=""/>
        <dsp:cNvSpPr/>
      </dsp:nvSpPr>
      <dsp:spPr>
        <a:xfrm>
          <a:off x="2968189" y="991855"/>
          <a:ext cx="2953786" cy="47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Serving agencies whose records may be affected</a:t>
          </a:r>
        </a:p>
        <a:p>
          <a:pPr marL="114300" lvl="1" indent="-114300" algn="l" defTabSz="622300">
            <a:lnSpc>
              <a:spcPct val="90000"/>
            </a:lnSpc>
            <a:spcBef>
              <a:spcPct val="0"/>
            </a:spcBef>
            <a:spcAft>
              <a:spcPct val="15000"/>
            </a:spcAft>
            <a:buChar char="•"/>
          </a:pPr>
          <a:r>
            <a:rPr lang="en-US" sz="1400" kern="1200" dirty="0"/>
            <a:t>Filing with courts</a:t>
          </a:r>
        </a:p>
      </dsp:txBody>
      <dsp:txXfrm>
        <a:off x="2968189" y="991855"/>
        <a:ext cx="2953786" cy="470694"/>
      </dsp:txXfrm>
    </dsp:sp>
    <dsp:sp modelId="{5F7683E3-C381-4DD5-8E90-A60BD996876C}">
      <dsp:nvSpPr>
        <dsp:cNvPr id="0" name=""/>
        <dsp:cNvSpPr/>
      </dsp:nvSpPr>
      <dsp:spPr>
        <a:xfrm rot="5400000">
          <a:off x="3421987" y="2395644"/>
          <a:ext cx="628445" cy="715463"/>
        </a:xfrm>
        <a:prstGeom prst="bentUpArrow">
          <a:avLst>
            <a:gd name="adj1" fmla="val 32840"/>
            <a:gd name="adj2" fmla="val 25000"/>
            <a:gd name="adj3" fmla="val 35780"/>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346FF-11E5-4BD8-B419-2B2D3DD77335}">
      <dsp:nvSpPr>
        <dsp:cNvPr id="0" name=""/>
        <dsp:cNvSpPr/>
      </dsp:nvSpPr>
      <dsp:spPr>
        <a:xfrm>
          <a:off x="3254489" y="1710816"/>
          <a:ext cx="1040254" cy="740518"/>
        </a:xfrm>
        <a:prstGeom prst="roundRect">
          <a:avLst>
            <a:gd name="adj" fmla="val 16670"/>
          </a:avLst>
        </a:prstGeom>
        <a:solidFill>
          <a:schemeClr val="accent2">
            <a:shade val="80000"/>
            <a:hueOff val="-221791"/>
            <a:satOff val="-11249"/>
            <a:lumOff val="151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Hearing</a:t>
          </a:r>
        </a:p>
      </dsp:txBody>
      <dsp:txXfrm>
        <a:off x="3290645" y="1746972"/>
        <a:ext cx="967942" cy="668206"/>
      </dsp:txXfrm>
    </dsp:sp>
    <dsp:sp modelId="{65AC0B01-6F26-4F46-B92D-4E4BB867A398}">
      <dsp:nvSpPr>
        <dsp:cNvPr id="0" name=""/>
        <dsp:cNvSpPr/>
      </dsp:nvSpPr>
      <dsp:spPr>
        <a:xfrm>
          <a:off x="4500233" y="1789473"/>
          <a:ext cx="3070187" cy="539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Short court hearing</a:t>
          </a:r>
        </a:p>
      </dsp:txBody>
      <dsp:txXfrm>
        <a:off x="4500233" y="1789473"/>
        <a:ext cx="3070187" cy="539152"/>
      </dsp:txXfrm>
    </dsp:sp>
    <dsp:sp modelId="{E749AA70-DA33-4609-A99B-02CF45C92854}">
      <dsp:nvSpPr>
        <dsp:cNvPr id="0" name=""/>
        <dsp:cNvSpPr/>
      </dsp:nvSpPr>
      <dsp:spPr>
        <a:xfrm rot="5400000">
          <a:off x="4802600" y="3197991"/>
          <a:ext cx="628445" cy="715463"/>
        </a:xfrm>
        <a:prstGeom prst="bentUpArrow">
          <a:avLst>
            <a:gd name="adj1" fmla="val 32840"/>
            <a:gd name="adj2" fmla="val 25000"/>
            <a:gd name="adj3" fmla="val 35780"/>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631ED4-FEB9-43C0-B7EE-514E67C6459B}">
      <dsp:nvSpPr>
        <dsp:cNvPr id="0" name=""/>
        <dsp:cNvSpPr/>
      </dsp:nvSpPr>
      <dsp:spPr>
        <a:xfrm>
          <a:off x="4655758" y="2454971"/>
          <a:ext cx="1057933" cy="740518"/>
        </a:xfrm>
        <a:prstGeom prst="roundRect">
          <a:avLst>
            <a:gd name="adj" fmla="val 16670"/>
          </a:avLst>
        </a:prstGeom>
        <a:solidFill>
          <a:schemeClr val="accent2">
            <a:shade val="80000"/>
            <a:hueOff val="-332687"/>
            <a:satOff val="-16873"/>
            <a:lumOff val="2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Expungement Order</a:t>
          </a:r>
        </a:p>
      </dsp:txBody>
      <dsp:txXfrm>
        <a:off x="4691914" y="2491127"/>
        <a:ext cx="985621" cy="668206"/>
      </dsp:txXfrm>
    </dsp:sp>
    <dsp:sp modelId="{E265B8D9-B476-4BF9-AEC4-3AB3DF699555}">
      <dsp:nvSpPr>
        <dsp:cNvPr id="0" name=""/>
        <dsp:cNvSpPr/>
      </dsp:nvSpPr>
      <dsp:spPr>
        <a:xfrm>
          <a:off x="7090210" y="2591636"/>
          <a:ext cx="769439" cy="598519"/>
        </a:xfrm>
        <a:prstGeom prst="rect">
          <a:avLst/>
        </a:prstGeom>
        <a:noFill/>
        <a:ln>
          <a:noFill/>
        </a:ln>
        <a:effectLst/>
      </dsp:spPr>
      <dsp:style>
        <a:lnRef idx="0">
          <a:scrgbClr r="0" g="0" b="0"/>
        </a:lnRef>
        <a:fillRef idx="0">
          <a:scrgbClr r="0" g="0" b="0"/>
        </a:fillRef>
        <a:effectRef idx="0">
          <a:scrgbClr r="0" g="0" b="0"/>
        </a:effectRef>
        <a:fontRef idx="minor"/>
      </dsp:style>
    </dsp:sp>
    <dsp:sp modelId="{5F4A6732-AEE0-4BB6-91C7-81092EE9CF95}">
      <dsp:nvSpPr>
        <dsp:cNvPr id="0" name=""/>
        <dsp:cNvSpPr/>
      </dsp:nvSpPr>
      <dsp:spPr>
        <a:xfrm>
          <a:off x="5853506" y="3352858"/>
          <a:ext cx="1057933" cy="740518"/>
        </a:xfrm>
        <a:prstGeom prst="roundRect">
          <a:avLst>
            <a:gd name="adj" fmla="val 16670"/>
          </a:avLst>
        </a:prstGeom>
        <a:solidFill>
          <a:schemeClr val="accent2">
            <a:shade val="80000"/>
            <a:hueOff val="-443583"/>
            <a:satOff val="-22497"/>
            <a:lumOff val="303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Expungement</a:t>
          </a:r>
        </a:p>
      </dsp:txBody>
      <dsp:txXfrm>
        <a:off x="5889662" y="3389014"/>
        <a:ext cx="985621" cy="66820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12/4/2025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12/4/2025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ncourts.gov/help-topics/criminal-expungement" TargetMode="External"/><Relationship Id="rId2" Type="http://schemas.openxmlformats.org/officeDocument/2006/relationships/hyperlink" Target="https://publicaccess.courts.state.mn.u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mncourts.gov/file-a-case" TargetMode="External"/><Relationship Id="rId2" Type="http://schemas.openxmlformats.org/officeDocument/2006/relationships/hyperlink" Target="https://mncourts.gov/find-courts/district-finder"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ncourts.gov/getforms/fee-waiver/form-fee116-affidavit-of-attorney-for-court-fee-waiver" TargetMode="External"/><Relationship Id="rId2" Type="http://schemas.openxmlformats.org/officeDocument/2006/relationships/hyperlink" Target="https://mncourts.gov/getforms/criminal-expungem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vlnmn.org/volunteer-registr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Katherine.Johnson@vlnm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lizabeth@vlnmn.org" TargetMode="External"/><Relationship Id="rId2" Type="http://schemas.openxmlformats.org/officeDocument/2006/relationships/hyperlink" Target="mailto:Katherine.Johnson@vlnmn.or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mailto:elizabeth@vlnmn.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vln.formstack.com/forms/closing" TargetMode="External"/><Relationship Id="rId2" Type="http://schemas.openxmlformats.org/officeDocument/2006/relationships/hyperlink" Target="mailto:Katherine.Johnson@vlnmn.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ncourts.gov/help-topics/criminal-expungement/expunge-arrest-recor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9A28-8466-2621-1333-00C8213CD525}"/>
              </a:ext>
            </a:extLst>
          </p:cNvPr>
          <p:cNvSpPr>
            <a:spLocks noGrp="1"/>
          </p:cNvSpPr>
          <p:nvPr>
            <p:ph type="ctrTitle"/>
          </p:nvPr>
        </p:nvSpPr>
        <p:spPr/>
        <p:txBody>
          <a:bodyPr/>
          <a:lstStyle/>
          <a:p>
            <a:r>
              <a:rPr lang="en-US" dirty="0"/>
              <a:t>VLN Criminal Expungement Full Representation Training </a:t>
            </a:r>
          </a:p>
        </p:txBody>
      </p:sp>
      <p:sp>
        <p:nvSpPr>
          <p:cNvPr id="3" name="Subtitle 2">
            <a:extLst>
              <a:ext uri="{FF2B5EF4-FFF2-40B4-BE49-F238E27FC236}">
                <a16:creationId xmlns:a16="http://schemas.microsoft.com/office/drawing/2014/main" id="{FFC9C9EF-C06A-D565-0630-5C4648E0DB83}"/>
              </a:ext>
            </a:extLst>
          </p:cNvPr>
          <p:cNvSpPr>
            <a:spLocks noGrp="1"/>
          </p:cNvSpPr>
          <p:nvPr>
            <p:ph type="subTitle" idx="1"/>
          </p:nvPr>
        </p:nvSpPr>
        <p:spPr/>
        <p:txBody>
          <a:bodyPr/>
          <a:lstStyle/>
          <a:p>
            <a:r>
              <a:rPr lang="en-US" dirty="0"/>
              <a:t>Fall 2025 </a:t>
            </a:r>
          </a:p>
          <a:p>
            <a:endParaRPr lang="en-US" dirty="0"/>
          </a:p>
        </p:txBody>
      </p:sp>
    </p:spTree>
    <p:extLst>
      <p:ext uri="{BB962C8B-B14F-4D97-AF65-F5344CB8AC3E}">
        <p14:creationId xmlns:p14="http://schemas.microsoft.com/office/powerpoint/2010/main" val="427165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6AF3-6CA2-1A8E-1D82-9A0C3BDF8D44}"/>
              </a:ext>
            </a:extLst>
          </p:cNvPr>
          <p:cNvSpPr>
            <a:spLocks noGrp="1"/>
          </p:cNvSpPr>
          <p:nvPr>
            <p:ph type="title"/>
          </p:nvPr>
        </p:nvSpPr>
        <p:spPr/>
        <p:txBody>
          <a:bodyPr/>
          <a:lstStyle/>
          <a:p>
            <a:r>
              <a:rPr lang="en-US" dirty="0"/>
              <a:t>Minnesota Judicial Branch Website </a:t>
            </a:r>
            <a:br>
              <a:rPr lang="en-US" dirty="0"/>
            </a:br>
            <a:r>
              <a:rPr lang="en-US" dirty="0"/>
              <a:t>- </a:t>
            </a:r>
            <a:r>
              <a:rPr lang="en-US" sz="3600" dirty="0"/>
              <a:t>A Useful Resource </a:t>
            </a:r>
          </a:p>
        </p:txBody>
      </p:sp>
      <p:sp>
        <p:nvSpPr>
          <p:cNvPr id="3" name="Content Placeholder 2">
            <a:extLst>
              <a:ext uri="{FF2B5EF4-FFF2-40B4-BE49-F238E27FC236}">
                <a16:creationId xmlns:a16="http://schemas.microsoft.com/office/drawing/2014/main" id="{718E4A0C-1C2E-1E07-46D5-A9ED3B2B4D43}"/>
              </a:ext>
            </a:extLst>
          </p:cNvPr>
          <p:cNvSpPr>
            <a:spLocks noGrp="1"/>
          </p:cNvSpPr>
          <p:nvPr>
            <p:ph sz="half" idx="1"/>
          </p:nvPr>
        </p:nvSpPr>
        <p:spPr/>
        <p:txBody>
          <a:bodyPr/>
          <a:lstStyle/>
          <a:p>
            <a:r>
              <a:rPr lang="en-US" dirty="0"/>
              <a:t>Minnesota Court Records Online</a:t>
            </a:r>
          </a:p>
          <a:p>
            <a:r>
              <a:rPr lang="en-US" dirty="0">
                <a:hlinkClick r:id="rId2"/>
              </a:rPr>
              <a:t>https://publicaccess.courts.state.mn.us/</a:t>
            </a:r>
            <a:endParaRPr lang="en-US" dirty="0"/>
          </a:p>
          <a:p>
            <a:r>
              <a:rPr lang="en-US" dirty="0"/>
              <a:t>Public access to court records. This is where you may be able find details about a case needed for the expungement petition (EXP102) and proof of service (EXP104).</a:t>
            </a:r>
          </a:p>
          <a:p>
            <a:r>
              <a:rPr lang="en-US" dirty="0"/>
              <a:t>If a case has been automatically expunged, you won’t be able to look it up here. Details may also be found in the records provided by the client that you’ll get from VLN</a:t>
            </a:r>
          </a:p>
        </p:txBody>
      </p:sp>
      <p:sp>
        <p:nvSpPr>
          <p:cNvPr id="4" name="Content Placeholder 3">
            <a:extLst>
              <a:ext uri="{FF2B5EF4-FFF2-40B4-BE49-F238E27FC236}">
                <a16:creationId xmlns:a16="http://schemas.microsoft.com/office/drawing/2014/main" id="{8A3ABE58-0730-D6C7-7AD6-8DE628C3B26A}"/>
              </a:ext>
            </a:extLst>
          </p:cNvPr>
          <p:cNvSpPr>
            <a:spLocks noGrp="1"/>
          </p:cNvSpPr>
          <p:nvPr>
            <p:ph sz="half" idx="2"/>
          </p:nvPr>
        </p:nvSpPr>
        <p:spPr/>
        <p:txBody>
          <a:bodyPr/>
          <a:lstStyle/>
          <a:p>
            <a:r>
              <a:rPr lang="en-US" dirty="0"/>
              <a:t>Expungement Page</a:t>
            </a:r>
          </a:p>
          <a:p>
            <a:r>
              <a:rPr lang="en-US" dirty="0">
                <a:hlinkClick r:id="rId3"/>
              </a:rPr>
              <a:t>https://mncourts.gov/help-topics/criminal-expungement</a:t>
            </a:r>
            <a:endParaRPr lang="en-US" dirty="0"/>
          </a:p>
          <a:p>
            <a:r>
              <a:rPr lang="en-US" dirty="0"/>
              <a:t>This page has links to FAQs, to statutes, and to expungement forms.</a:t>
            </a:r>
          </a:p>
          <a:p>
            <a:r>
              <a:rPr lang="en-US" dirty="0"/>
              <a:t>The page has fillable smart forms that you can save for editing. When you have the forms completed, click the prepare for </a:t>
            </a:r>
            <a:r>
              <a:rPr lang="en-US" dirty="0" err="1"/>
              <a:t>eFile</a:t>
            </a:r>
            <a:r>
              <a:rPr lang="en-US" dirty="0"/>
              <a:t> button to flatten the document for </a:t>
            </a:r>
            <a:r>
              <a:rPr lang="en-US" dirty="0" err="1"/>
              <a:t>efiling</a:t>
            </a:r>
            <a:endParaRPr lang="en-US" dirty="0"/>
          </a:p>
          <a:p>
            <a:pPr marL="0" indent="0">
              <a:buNone/>
            </a:pPr>
            <a:endParaRPr lang="en-US" dirty="0"/>
          </a:p>
        </p:txBody>
      </p:sp>
    </p:spTree>
    <p:extLst>
      <p:ext uri="{BB962C8B-B14F-4D97-AF65-F5344CB8AC3E}">
        <p14:creationId xmlns:p14="http://schemas.microsoft.com/office/powerpoint/2010/main" val="63154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7141-3004-F967-8E5E-A77FD5D9E81C}"/>
              </a:ext>
            </a:extLst>
          </p:cNvPr>
          <p:cNvSpPr>
            <a:spLocks noGrp="1"/>
          </p:cNvSpPr>
          <p:nvPr>
            <p:ph type="title"/>
          </p:nvPr>
        </p:nvSpPr>
        <p:spPr/>
        <p:txBody>
          <a:bodyPr/>
          <a:lstStyle/>
          <a:p>
            <a:r>
              <a:rPr lang="en-US" dirty="0"/>
              <a:t>Additional Judicial Branch Website Links</a:t>
            </a:r>
          </a:p>
        </p:txBody>
      </p:sp>
      <p:sp>
        <p:nvSpPr>
          <p:cNvPr id="3" name="Content Placeholder 2">
            <a:extLst>
              <a:ext uri="{FF2B5EF4-FFF2-40B4-BE49-F238E27FC236}">
                <a16:creationId xmlns:a16="http://schemas.microsoft.com/office/drawing/2014/main" id="{B1C6D64B-774C-AB51-6447-C6AACE1E70B1}"/>
              </a:ext>
            </a:extLst>
          </p:cNvPr>
          <p:cNvSpPr>
            <a:spLocks noGrp="1"/>
          </p:cNvSpPr>
          <p:nvPr>
            <p:ph sz="half" idx="1"/>
          </p:nvPr>
        </p:nvSpPr>
        <p:spPr/>
        <p:txBody>
          <a:bodyPr/>
          <a:lstStyle/>
          <a:p>
            <a:endParaRPr lang="en-US" dirty="0">
              <a:hlinkClick r:id="rId2"/>
            </a:endParaRPr>
          </a:p>
          <a:p>
            <a:endParaRPr lang="en-US" dirty="0">
              <a:hlinkClick r:id="rId2"/>
            </a:endParaRPr>
          </a:p>
          <a:p>
            <a:r>
              <a:rPr lang="en-US" dirty="0">
                <a:hlinkClick r:id="rId2"/>
              </a:rPr>
              <a:t>Find Your District - Find Courts</a:t>
            </a:r>
            <a:endParaRPr lang="en-US" dirty="0"/>
          </a:p>
          <a:p>
            <a:r>
              <a:rPr lang="en-US" dirty="0"/>
              <a:t>A directory to the different judicial districts</a:t>
            </a:r>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FEAFF7A1-5198-AFEA-4713-9B60F0C1870A}"/>
              </a:ext>
            </a:extLst>
          </p:cNvPr>
          <p:cNvSpPr>
            <a:spLocks noGrp="1"/>
          </p:cNvSpPr>
          <p:nvPr>
            <p:ph sz="half" idx="2"/>
          </p:nvPr>
        </p:nvSpPr>
        <p:spPr/>
        <p:txBody>
          <a:bodyPr/>
          <a:lstStyle/>
          <a:p>
            <a:endParaRPr lang="en-US" dirty="0">
              <a:hlinkClick r:id="rId3"/>
            </a:endParaRPr>
          </a:p>
          <a:p>
            <a:endParaRPr lang="en-US" dirty="0">
              <a:hlinkClick r:id="rId3"/>
            </a:endParaRPr>
          </a:p>
          <a:p>
            <a:r>
              <a:rPr lang="en-US" dirty="0">
                <a:hlinkClick r:id="rId3"/>
              </a:rPr>
              <a:t>File A Case</a:t>
            </a:r>
            <a:endParaRPr lang="en-US" dirty="0"/>
          </a:p>
          <a:p>
            <a:r>
              <a:rPr lang="en-US" dirty="0"/>
              <a:t>Information on filing your case in court and on </a:t>
            </a:r>
            <a:r>
              <a:rPr lang="en-US" dirty="0" err="1"/>
              <a:t>efiling</a:t>
            </a:r>
            <a:endParaRPr lang="en-US" dirty="0"/>
          </a:p>
        </p:txBody>
      </p:sp>
    </p:spTree>
    <p:extLst>
      <p:ext uri="{BB962C8B-B14F-4D97-AF65-F5344CB8AC3E}">
        <p14:creationId xmlns:p14="http://schemas.microsoft.com/office/powerpoint/2010/main" val="790626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E0A1-1895-E0C8-9F20-2FF17161A05B}"/>
              </a:ext>
            </a:extLst>
          </p:cNvPr>
          <p:cNvSpPr>
            <a:spLocks noGrp="1"/>
          </p:cNvSpPr>
          <p:nvPr>
            <p:ph type="title"/>
          </p:nvPr>
        </p:nvSpPr>
        <p:spPr/>
        <p:txBody>
          <a:bodyPr/>
          <a:lstStyle/>
          <a:p>
            <a:r>
              <a:rPr lang="en-US" dirty="0"/>
              <a:t>Expungement Forms</a:t>
            </a:r>
          </a:p>
        </p:txBody>
      </p:sp>
      <p:sp>
        <p:nvSpPr>
          <p:cNvPr id="3" name="Content Placeholder 2">
            <a:extLst>
              <a:ext uri="{FF2B5EF4-FFF2-40B4-BE49-F238E27FC236}">
                <a16:creationId xmlns:a16="http://schemas.microsoft.com/office/drawing/2014/main" id="{7744B805-1B42-FB62-E1A1-61165CCA26D1}"/>
              </a:ext>
            </a:extLst>
          </p:cNvPr>
          <p:cNvSpPr>
            <a:spLocks noGrp="1"/>
          </p:cNvSpPr>
          <p:nvPr>
            <p:ph idx="1"/>
          </p:nvPr>
        </p:nvSpPr>
        <p:spPr/>
        <p:txBody>
          <a:bodyPr>
            <a:normAutofit lnSpcReduction="10000"/>
          </a:bodyPr>
          <a:lstStyle/>
          <a:p>
            <a:pPr>
              <a:buClr>
                <a:srgbClr val="53548A"/>
              </a:buClr>
            </a:pPr>
            <a:r>
              <a:rPr lang="en-US" sz="1800" b="1" dirty="0">
                <a:cs typeface="Calibri"/>
              </a:rPr>
              <a:t>Current forms can be accessed on the Minnesota Judicial Webpage: </a:t>
            </a:r>
            <a:r>
              <a:rPr lang="en-US" sz="1800" dirty="0">
                <a:hlinkClick r:id="rId2"/>
              </a:rPr>
              <a:t>Criminal Expungement - Forms</a:t>
            </a:r>
            <a:endParaRPr lang="en-US" sz="1800" b="1" dirty="0">
              <a:cs typeface="Calibri"/>
            </a:endParaRPr>
          </a:p>
          <a:p>
            <a:pPr marL="114300" indent="0">
              <a:buClr>
                <a:srgbClr val="53548A"/>
              </a:buClr>
              <a:buNone/>
            </a:pPr>
            <a:r>
              <a:rPr lang="en-US" sz="1800" dirty="0">
                <a:cs typeface="Calibri"/>
              </a:rPr>
              <a:t>Each case needs its own set of pleadings</a:t>
            </a:r>
          </a:p>
          <a:p>
            <a:pPr marL="114300" indent="0">
              <a:buClr>
                <a:srgbClr val="53548A"/>
              </a:buClr>
              <a:buNone/>
            </a:pPr>
            <a:r>
              <a:rPr lang="en-US" sz="1800" dirty="0">
                <a:cs typeface="Calibri"/>
              </a:rPr>
              <a:t>Most cases will need 4 forms</a:t>
            </a:r>
          </a:p>
          <a:p>
            <a:pPr marL="400050" indent="-285750">
              <a:buClr>
                <a:srgbClr val="53548A"/>
              </a:buClr>
              <a:buFont typeface="Arial" panose="020B0604020202020204" pitchFamily="34" charset="0"/>
              <a:buChar char="•"/>
            </a:pPr>
            <a:r>
              <a:rPr lang="en-US" sz="1800" dirty="0">
                <a:cs typeface="Calibri"/>
              </a:rPr>
              <a:t>The Notice of Hearing and Petition for Expungement (Form EXP102)</a:t>
            </a:r>
          </a:p>
          <a:p>
            <a:pPr marL="400050" indent="-285750">
              <a:buClr>
                <a:srgbClr val="53548A"/>
              </a:buClr>
              <a:buFont typeface="Arial" panose="020B0604020202020204" pitchFamily="34" charset="0"/>
              <a:buChar char="•"/>
            </a:pPr>
            <a:r>
              <a:rPr lang="en-US" sz="1800" dirty="0">
                <a:cs typeface="Calibri"/>
              </a:rPr>
              <a:t>A (Proposed) Order (Form EXP105, EXP106, or EXP107)</a:t>
            </a:r>
          </a:p>
          <a:p>
            <a:pPr marL="400050" indent="-285750">
              <a:buClr>
                <a:srgbClr val="53548A"/>
              </a:buClr>
              <a:buFont typeface="Arial" panose="020B0604020202020204" pitchFamily="34" charset="0"/>
              <a:buChar char="•"/>
            </a:pPr>
            <a:r>
              <a:rPr lang="en-US" sz="1800" dirty="0">
                <a:cs typeface="Calibri"/>
              </a:rPr>
              <a:t>A Proof of Service (Form EXP104)</a:t>
            </a:r>
          </a:p>
          <a:p>
            <a:pPr marL="400050" indent="-285750">
              <a:buClr>
                <a:srgbClr val="53548A"/>
              </a:buClr>
              <a:buFont typeface="Arial" panose="020B0604020202020204" pitchFamily="34" charset="0"/>
              <a:buChar char="•"/>
            </a:pPr>
            <a:r>
              <a:rPr lang="en-US" sz="1800" dirty="0">
                <a:cs typeface="Calibri"/>
              </a:rPr>
              <a:t>A Fee Waiver Affidavit. When you represent a client who is eligible for full representation, an Affidavit of Attorney for Court Fee Waiver may be used. (Form FEE116) </a:t>
            </a:r>
            <a:r>
              <a:rPr lang="en-US" sz="1800" dirty="0">
                <a:hlinkClick r:id="rId3"/>
              </a:rPr>
              <a:t>Form: FEE116 Affidavit of Attorney for Court Fee Waiver</a:t>
            </a:r>
            <a:r>
              <a:rPr lang="en-US" sz="1800" dirty="0"/>
              <a:t>  There is no filing fee for cases that were findings in favor of the defendant (outright dismissals and acquittals)</a:t>
            </a:r>
            <a:endParaRPr lang="en-US" sz="1800" dirty="0">
              <a:cs typeface="Calibri"/>
            </a:endParaRPr>
          </a:p>
          <a:p>
            <a:pPr>
              <a:buClr>
                <a:srgbClr val="53548A"/>
              </a:buClr>
            </a:pPr>
            <a:r>
              <a:rPr lang="en-US" sz="1800" dirty="0">
                <a:cs typeface="Calibri"/>
              </a:rPr>
              <a:t>Katherine Johnson will send out periodic emails requesting case updates. Please respond to these requests even if there’s not much to report yet. And do let us know if you have questions or need any support </a:t>
            </a:r>
          </a:p>
          <a:p>
            <a:pPr marL="114300" indent="0">
              <a:buClr>
                <a:srgbClr val="53548A"/>
              </a:buClr>
              <a:buNone/>
            </a:pPr>
            <a:endParaRPr lang="en-US" sz="1800" dirty="0">
              <a:cs typeface="Calibri"/>
            </a:endParaRPr>
          </a:p>
          <a:p>
            <a:endParaRPr lang="en-US" dirty="0"/>
          </a:p>
        </p:txBody>
      </p:sp>
    </p:spTree>
    <p:extLst>
      <p:ext uri="{BB962C8B-B14F-4D97-AF65-F5344CB8AC3E}">
        <p14:creationId xmlns:p14="http://schemas.microsoft.com/office/powerpoint/2010/main" val="336663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37EB-0146-282F-27D8-E25FFEDCAB67}"/>
              </a:ext>
            </a:extLst>
          </p:cNvPr>
          <p:cNvSpPr>
            <a:spLocks noGrp="1"/>
          </p:cNvSpPr>
          <p:nvPr>
            <p:ph type="title"/>
          </p:nvPr>
        </p:nvSpPr>
        <p:spPr/>
        <p:txBody>
          <a:bodyPr>
            <a:normAutofit/>
          </a:bodyPr>
          <a:lstStyle/>
          <a:p>
            <a:br>
              <a:rPr lang="en-US" dirty="0">
                <a:ea typeface="Cambria"/>
              </a:rPr>
            </a:br>
            <a:r>
              <a:rPr lang="en-US" dirty="0">
                <a:ea typeface="Cambria"/>
              </a:rPr>
              <a:t>Getting Started </a:t>
            </a:r>
            <a:endParaRPr lang="en-US" dirty="0"/>
          </a:p>
        </p:txBody>
      </p:sp>
      <p:sp>
        <p:nvSpPr>
          <p:cNvPr id="3" name="Content Placeholder 2">
            <a:extLst>
              <a:ext uri="{FF2B5EF4-FFF2-40B4-BE49-F238E27FC236}">
                <a16:creationId xmlns:a16="http://schemas.microsoft.com/office/drawing/2014/main" id="{004A013D-2D94-FE88-9F85-6FCA1FF8B856}"/>
              </a:ext>
            </a:extLst>
          </p:cNvPr>
          <p:cNvSpPr>
            <a:spLocks noGrp="1"/>
          </p:cNvSpPr>
          <p:nvPr>
            <p:ph idx="1"/>
          </p:nvPr>
        </p:nvSpPr>
        <p:spPr/>
        <p:txBody>
          <a:bodyPr/>
          <a:lstStyle/>
          <a:p>
            <a:pPr marL="114300" indent="0">
              <a:buNone/>
            </a:pPr>
            <a:endParaRPr lang="en-US" sz="2400" dirty="0">
              <a:ea typeface="+mn-lt"/>
              <a:cs typeface="+mn-lt"/>
            </a:endParaRPr>
          </a:p>
          <a:p>
            <a:pPr marL="114300" indent="0">
              <a:buNone/>
            </a:pPr>
            <a:r>
              <a:rPr lang="en-US" sz="2400" dirty="0">
                <a:ea typeface="+mn-lt"/>
                <a:cs typeface="+mn-lt"/>
              </a:rPr>
              <a:t>Sign up as a volunteer with VLN!</a:t>
            </a:r>
          </a:p>
          <a:p>
            <a:pPr marL="114300" indent="0">
              <a:buNone/>
            </a:pPr>
            <a:r>
              <a:rPr lang="en-US" sz="2400" dirty="0">
                <a:ea typeface="+mn-lt"/>
                <a:cs typeface="+mn-lt"/>
              </a:rPr>
              <a:t>	</a:t>
            </a:r>
            <a:r>
              <a:rPr lang="en-US" sz="2400" dirty="0">
                <a:ea typeface="+mn-lt"/>
                <a:cs typeface="+mn-lt"/>
                <a:hlinkClick r:id="rId2"/>
              </a:rPr>
              <a:t>https://www.vlnmn.org/volunteer-registration/</a:t>
            </a:r>
            <a:endParaRPr lang="en-US" sz="2400" dirty="0">
              <a:ea typeface="+mn-lt"/>
              <a:cs typeface="+mn-lt"/>
            </a:endParaRPr>
          </a:p>
          <a:p>
            <a:pPr marL="114300" indent="0">
              <a:buNone/>
            </a:pPr>
            <a:endParaRPr lang="en-US" sz="2400" dirty="0">
              <a:ea typeface="+mn-lt"/>
              <a:cs typeface="+mn-lt"/>
            </a:endParaRPr>
          </a:p>
          <a:p>
            <a:pPr marL="114300" indent="0">
              <a:buNone/>
            </a:pPr>
            <a:r>
              <a:rPr lang="en-US" sz="2400" dirty="0">
                <a:ea typeface="+mn-lt"/>
                <a:cs typeface="+mn-lt"/>
              </a:rPr>
              <a:t>Time commitment: </a:t>
            </a:r>
          </a:p>
          <a:p>
            <a:pPr lvl="1"/>
            <a:r>
              <a:rPr lang="en-US" dirty="0"/>
              <a:t>10-15 hours estimated for 1 case, spread over 6-8 months</a:t>
            </a:r>
            <a:endParaRPr lang="en-US" dirty="0">
              <a:cs typeface="Calibri"/>
            </a:endParaRPr>
          </a:p>
          <a:p>
            <a:pPr lvl="2"/>
            <a:r>
              <a:rPr lang="en-US" sz="1600" dirty="0"/>
              <a:t>About 5 additional hours per case you take on</a:t>
            </a:r>
          </a:p>
          <a:p>
            <a:pPr lvl="2"/>
            <a:r>
              <a:rPr lang="en-US" sz="1600" dirty="0"/>
              <a:t>Often clients have more than one case, sometimes in more than one jurisdiction</a:t>
            </a:r>
          </a:p>
          <a:p>
            <a:pPr lvl="2"/>
            <a:endParaRPr lang="en-US" sz="1600" dirty="0">
              <a:cs typeface="Calibri"/>
            </a:endParaRPr>
          </a:p>
          <a:p>
            <a:endParaRPr lang="en-US" dirty="0"/>
          </a:p>
        </p:txBody>
      </p:sp>
    </p:spTree>
    <p:extLst>
      <p:ext uri="{BB962C8B-B14F-4D97-AF65-F5344CB8AC3E}">
        <p14:creationId xmlns:p14="http://schemas.microsoft.com/office/powerpoint/2010/main" val="3502068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2DD3A-632E-3F61-EAFA-5AD65F2C76A3}"/>
              </a:ext>
            </a:extLst>
          </p:cNvPr>
          <p:cNvSpPr>
            <a:spLocks noGrp="1"/>
          </p:cNvSpPr>
          <p:nvPr>
            <p:ph type="title"/>
          </p:nvPr>
        </p:nvSpPr>
        <p:spPr>
          <a:xfrm>
            <a:off x="1097280" y="286603"/>
            <a:ext cx="10058400" cy="1473617"/>
          </a:xfrm>
        </p:spPr>
        <p:txBody>
          <a:bodyPr/>
          <a:lstStyle/>
          <a:p>
            <a:r>
              <a:rPr lang="en-US" dirty="0">
                <a:ea typeface="Cambria"/>
              </a:rPr>
              <a:t>Full Representation</a:t>
            </a:r>
            <a:endParaRPr lang="en-US" dirty="0"/>
          </a:p>
        </p:txBody>
      </p:sp>
      <p:sp>
        <p:nvSpPr>
          <p:cNvPr id="3" name="Content Placeholder 2">
            <a:extLst>
              <a:ext uri="{FF2B5EF4-FFF2-40B4-BE49-F238E27FC236}">
                <a16:creationId xmlns:a16="http://schemas.microsoft.com/office/drawing/2014/main" id="{18241E8A-A115-2539-D1CF-00F60E786C83}"/>
              </a:ext>
            </a:extLst>
          </p:cNvPr>
          <p:cNvSpPr>
            <a:spLocks noGrp="1"/>
          </p:cNvSpPr>
          <p:nvPr>
            <p:ph idx="1"/>
          </p:nvPr>
        </p:nvSpPr>
        <p:spPr>
          <a:xfrm>
            <a:off x="1097280" y="1845734"/>
            <a:ext cx="10251440" cy="4270586"/>
          </a:xfrm>
        </p:spPr>
        <p:txBody>
          <a:bodyPr>
            <a:normAutofit fontScale="32500" lnSpcReduction="20000"/>
          </a:bodyPr>
          <a:lstStyle/>
          <a:p>
            <a:pPr marL="114300" indent="0">
              <a:buClr>
                <a:srgbClr val="53548A"/>
              </a:buClr>
              <a:buNone/>
            </a:pPr>
            <a:r>
              <a:rPr lang="en-US" sz="4900" b="1" u="sng" dirty="0"/>
              <a:t>Taking a case</a:t>
            </a:r>
            <a:endParaRPr lang="en-US" sz="4900" dirty="0">
              <a:cs typeface="Calibri"/>
            </a:endParaRPr>
          </a:p>
          <a:p>
            <a:pPr>
              <a:buClr>
                <a:srgbClr val="53548A"/>
              </a:buClr>
            </a:pPr>
            <a:r>
              <a:rPr lang="en-US" sz="4900" dirty="0">
                <a:cs typeface="Calibri"/>
              </a:rPr>
              <a:t>Let us know when you’re ready to take on a case and we can give you some options </a:t>
            </a:r>
          </a:p>
          <a:p>
            <a:pPr lvl="1">
              <a:buClr>
                <a:srgbClr val="53548A"/>
              </a:buClr>
            </a:pPr>
            <a:r>
              <a:rPr lang="en-US" sz="4900" dirty="0">
                <a:cs typeface="Calibri"/>
              </a:rPr>
              <a:t>Keep an eye out for our case paneling emails where we highlight clients needing a volunteer attorney</a:t>
            </a:r>
          </a:p>
          <a:p>
            <a:pPr lvl="1">
              <a:buClr>
                <a:srgbClr val="53548A"/>
              </a:buClr>
            </a:pPr>
            <a:r>
              <a:rPr lang="en-US" sz="4900" dirty="0">
                <a:cs typeface="Calibri"/>
              </a:rPr>
              <a:t>Let us know if you’re interested in working with one of the clients sent for your consideration</a:t>
            </a:r>
          </a:p>
          <a:p>
            <a:pPr lvl="1">
              <a:buClr>
                <a:srgbClr val="53548A"/>
              </a:buClr>
            </a:pPr>
            <a:r>
              <a:rPr lang="en-US" sz="4900" dirty="0">
                <a:cs typeface="Calibri"/>
              </a:rPr>
              <a:t>Let us know what you need to run a conflicts check </a:t>
            </a:r>
          </a:p>
          <a:p>
            <a:pPr marL="114300" indent="0">
              <a:buClr>
                <a:srgbClr val="53548A"/>
              </a:buClr>
              <a:buNone/>
            </a:pPr>
            <a:r>
              <a:rPr lang="en-US" sz="4900" dirty="0">
                <a:cs typeface="Calibri"/>
              </a:rPr>
              <a:t>Please let us know the results of the conflicts check and whether you’ll be taking the client on. If you take on the client, we will email you:</a:t>
            </a:r>
          </a:p>
          <a:p>
            <a:pPr lvl="1"/>
            <a:r>
              <a:rPr lang="en-US" sz="4900" dirty="0">
                <a:cs typeface="Calibri"/>
              </a:rPr>
              <a:t>Client contact information</a:t>
            </a:r>
          </a:p>
          <a:p>
            <a:pPr lvl="1"/>
            <a:r>
              <a:rPr lang="en-US" sz="4900" dirty="0">
                <a:cs typeface="Calibri"/>
              </a:rPr>
              <a:t>A VLN Representation Agreement for you and your client to fill out</a:t>
            </a:r>
          </a:p>
          <a:p>
            <a:pPr lvl="1"/>
            <a:r>
              <a:rPr lang="en-US" sz="4900" dirty="0">
                <a:cs typeface="Calibri"/>
              </a:rPr>
              <a:t>The client’s criminal records</a:t>
            </a:r>
          </a:p>
          <a:p>
            <a:pPr lvl="1"/>
            <a:r>
              <a:rPr lang="en-US" sz="4900" dirty="0">
                <a:cs typeface="Calibri"/>
              </a:rPr>
              <a:t>Which case records they are seeking to have expunged and a brief description of why it is needed</a:t>
            </a:r>
            <a:endParaRPr lang="en-US" sz="4900" dirty="0">
              <a:ea typeface="+mn-lt"/>
              <a:cs typeface="+mn-lt"/>
            </a:endParaRPr>
          </a:p>
          <a:p>
            <a:pPr marL="114300" indent="0">
              <a:buClr>
                <a:srgbClr val="53548A"/>
              </a:buClr>
              <a:buNone/>
            </a:pPr>
            <a:r>
              <a:rPr lang="en-US" sz="4900" b="1" u="sng" dirty="0">
                <a:ea typeface="+mn-lt"/>
                <a:cs typeface="+mn-lt"/>
              </a:rPr>
              <a:t>Meet your client (phone, zoom, in person)</a:t>
            </a:r>
            <a:endParaRPr lang="en-US" sz="4900" dirty="0">
              <a:ea typeface="+mn-lt"/>
              <a:cs typeface="+mn-lt"/>
            </a:endParaRPr>
          </a:p>
          <a:p>
            <a:pPr lvl="1"/>
            <a:r>
              <a:rPr lang="en-US" sz="4900" dirty="0">
                <a:ea typeface="+mn-lt"/>
                <a:cs typeface="+mn-lt"/>
              </a:rPr>
              <a:t>Complete a representation agreement with the client and send it to </a:t>
            </a:r>
            <a:r>
              <a:rPr lang="en-US" sz="4900" dirty="0">
                <a:ea typeface="+mn-lt"/>
                <a:cs typeface="+mn-lt"/>
                <a:hlinkClick r:id="rId2"/>
              </a:rPr>
              <a:t>Katherine.Johnson@vlnmn.org</a:t>
            </a:r>
            <a:r>
              <a:rPr lang="en-US" sz="4900" dirty="0">
                <a:ea typeface="+mn-lt"/>
                <a:cs typeface="+mn-lt"/>
              </a:rPr>
              <a:t>	</a:t>
            </a:r>
            <a:endParaRPr lang="en-US" sz="4900" dirty="0">
              <a:cs typeface="Calibri"/>
            </a:endParaRPr>
          </a:p>
          <a:p>
            <a:pPr lvl="1">
              <a:buClr>
                <a:srgbClr val="53548A"/>
              </a:buClr>
            </a:pPr>
            <a:r>
              <a:rPr lang="en-US" sz="4900" dirty="0">
                <a:cs typeface="Calibri"/>
              </a:rPr>
              <a:t>Interview your client and begin the process of drafting the expungement petition</a:t>
            </a:r>
          </a:p>
          <a:p>
            <a:pPr lvl="1">
              <a:buClr>
                <a:srgbClr val="53548A"/>
              </a:buClr>
            </a:pPr>
            <a:r>
              <a:rPr lang="en-US" sz="4900" dirty="0">
                <a:cs typeface="Calibri"/>
              </a:rPr>
              <a:t>Gather information on why client is seeking expungement, and what rehabilitative steps they have taken</a:t>
            </a:r>
          </a:p>
          <a:p>
            <a:endParaRPr lang="en-US" dirty="0"/>
          </a:p>
        </p:txBody>
      </p:sp>
    </p:spTree>
    <p:extLst>
      <p:ext uri="{BB962C8B-B14F-4D97-AF65-F5344CB8AC3E}">
        <p14:creationId xmlns:p14="http://schemas.microsoft.com/office/powerpoint/2010/main" val="393328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9E6F-72F9-2664-80A7-684BCE6E4052}"/>
              </a:ext>
            </a:extLst>
          </p:cNvPr>
          <p:cNvSpPr>
            <a:spLocks noGrp="1"/>
          </p:cNvSpPr>
          <p:nvPr>
            <p:ph type="title"/>
          </p:nvPr>
        </p:nvSpPr>
        <p:spPr/>
        <p:txBody>
          <a:bodyPr/>
          <a:lstStyle/>
          <a:p>
            <a:r>
              <a:rPr lang="en-US" dirty="0"/>
              <a:t>The Expungement Petition</a:t>
            </a:r>
          </a:p>
        </p:txBody>
      </p:sp>
      <p:sp>
        <p:nvSpPr>
          <p:cNvPr id="3" name="Content Placeholder 2">
            <a:extLst>
              <a:ext uri="{FF2B5EF4-FFF2-40B4-BE49-F238E27FC236}">
                <a16:creationId xmlns:a16="http://schemas.microsoft.com/office/drawing/2014/main" id="{B0BB27B7-32ED-234C-6919-C846D02CE3BF}"/>
              </a:ext>
            </a:extLst>
          </p:cNvPr>
          <p:cNvSpPr>
            <a:spLocks noGrp="1"/>
          </p:cNvSpPr>
          <p:nvPr>
            <p:ph idx="1"/>
          </p:nvPr>
        </p:nvSpPr>
        <p:spPr/>
        <p:txBody>
          <a:bodyPr>
            <a:normAutofit fontScale="92500" lnSpcReduction="10000"/>
          </a:bodyPr>
          <a:lstStyle/>
          <a:p>
            <a:r>
              <a:rPr lang="en-US" sz="3200" dirty="0"/>
              <a:t>Questions 1-5: These answers can come from your client</a:t>
            </a:r>
          </a:p>
          <a:p>
            <a:r>
              <a:rPr lang="en-US" sz="3200" dirty="0"/>
              <a:t>Your client’s BCA record may have another name or alias for your client listed for your client. If so, include this information on question 2.</a:t>
            </a:r>
          </a:p>
          <a:p>
            <a:endParaRPr lang="en-US" sz="3200" dirty="0"/>
          </a:p>
          <a:p>
            <a:r>
              <a:rPr lang="en-US" sz="3200" dirty="0"/>
              <a:t>Sometimes clients have difficulty with listing all of their addresses since the date of the offense for which they are seeking expungement. They should take some time with this and try to do their best. </a:t>
            </a:r>
          </a:p>
        </p:txBody>
      </p:sp>
    </p:spTree>
    <p:extLst>
      <p:ext uri="{BB962C8B-B14F-4D97-AF65-F5344CB8AC3E}">
        <p14:creationId xmlns:p14="http://schemas.microsoft.com/office/powerpoint/2010/main" val="71387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E806-99FC-2D88-CBDD-54C4A99651E0}"/>
              </a:ext>
            </a:extLst>
          </p:cNvPr>
          <p:cNvSpPr>
            <a:spLocks noGrp="1"/>
          </p:cNvSpPr>
          <p:nvPr>
            <p:ph type="title"/>
          </p:nvPr>
        </p:nvSpPr>
        <p:spPr/>
        <p:txBody>
          <a:bodyPr>
            <a:normAutofit fontScale="90000"/>
          </a:bodyPr>
          <a:lstStyle/>
          <a:p>
            <a:r>
              <a:rPr lang="en-US" sz="4000" dirty="0"/>
              <a:t>The Expungement Petition - </a:t>
            </a:r>
            <a:br>
              <a:rPr lang="en-US" sz="4000" dirty="0"/>
            </a:br>
            <a:r>
              <a:rPr lang="en-US" sz="4000" dirty="0">
                <a:ea typeface="Cambria"/>
              </a:rPr>
              <a:t>Where you tell your client’s story (Questions 6 and 13) </a:t>
            </a:r>
            <a:endParaRPr lang="en-US" sz="4000" dirty="0"/>
          </a:p>
        </p:txBody>
      </p:sp>
      <p:sp>
        <p:nvSpPr>
          <p:cNvPr id="3" name="Content Placeholder 2">
            <a:extLst>
              <a:ext uri="{FF2B5EF4-FFF2-40B4-BE49-F238E27FC236}">
                <a16:creationId xmlns:a16="http://schemas.microsoft.com/office/drawing/2014/main" id="{8D63DB25-A4B7-4497-A510-11BEA6EE8BC7}"/>
              </a:ext>
            </a:extLst>
          </p:cNvPr>
          <p:cNvSpPr>
            <a:spLocks noGrp="1"/>
          </p:cNvSpPr>
          <p:nvPr>
            <p:ph idx="1"/>
          </p:nvPr>
        </p:nvSpPr>
        <p:spPr/>
        <p:txBody>
          <a:bodyPr>
            <a:normAutofit/>
          </a:bodyPr>
          <a:lstStyle/>
          <a:p>
            <a:pPr marL="114300" indent="0">
              <a:buNone/>
            </a:pPr>
            <a:r>
              <a:rPr lang="en-US" b="1" dirty="0">
                <a:solidFill>
                  <a:srgbClr val="262626"/>
                </a:solidFill>
                <a:cs typeface="Calibri"/>
              </a:rPr>
              <a:t>Hardship</a:t>
            </a:r>
            <a:r>
              <a:rPr lang="en-US" dirty="0">
                <a:solidFill>
                  <a:srgbClr val="262626"/>
                </a:solidFill>
                <a:cs typeface="Calibri"/>
              </a:rPr>
              <a:t>: </a:t>
            </a:r>
            <a:r>
              <a:rPr lang="en-US" i="1" dirty="0">
                <a:solidFill>
                  <a:srgbClr val="262626"/>
                </a:solidFill>
                <a:cs typeface="Calibri"/>
              </a:rPr>
              <a:t>First part of the burden!</a:t>
            </a:r>
          </a:p>
          <a:p>
            <a:pPr marL="114300" indent="0">
              <a:buNone/>
            </a:pPr>
            <a:r>
              <a:rPr lang="en-US" dirty="0">
                <a:solidFill>
                  <a:srgbClr val="262626"/>
                </a:solidFill>
                <a:cs typeface="Calibri"/>
              </a:rPr>
              <a:t>Question 6 – Reasons for this Request</a:t>
            </a:r>
          </a:p>
          <a:p>
            <a:r>
              <a:rPr lang="en-US" dirty="0">
                <a:solidFill>
                  <a:schemeClr val="tx1"/>
                </a:solidFill>
                <a:cs typeface="Calibri"/>
              </a:rPr>
              <a:t>Why do they need an expungement: must be more than concern for reputation or because it would make the client feel better</a:t>
            </a:r>
          </a:p>
          <a:p>
            <a:endParaRPr lang="en-US" dirty="0">
              <a:solidFill>
                <a:schemeClr val="tx1"/>
              </a:solidFill>
              <a:cs typeface="Calibri"/>
            </a:endParaRPr>
          </a:p>
          <a:p>
            <a:pPr lvl="1"/>
            <a:r>
              <a:rPr lang="en-US" dirty="0">
                <a:solidFill>
                  <a:schemeClr val="tx1"/>
                </a:solidFill>
                <a:cs typeface="Calibri"/>
              </a:rPr>
              <a:t>Denials of employment, housing, educational opportunities, volunteer opportunities, being disqualified from being a familiar caregiver, etc. </a:t>
            </a:r>
          </a:p>
          <a:p>
            <a:pPr lvl="1"/>
            <a:r>
              <a:rPr lang="en-US" dirty="0">
                <a:solidFill>
                  <a:schemeClr val="tx1"/>
                </a:solidFill>
                <a:cs typeface="Calibri"/>
              </a:rPr>
              <a:t>Write in the first person, from the client’s perspective</a:t>
            </a:r>
          </a:p>
          <a:p>
            <a:pPr lvl="1"/>
            <a:r>
              <a:rPr lang="en-US" dirty="0">
                <a:solidFill>
                  <a:schemeClr val="tx1"/>
                </a:solidFill>
                <a:cs typeface="Calibri"/>
              </a:rPr>
              <a:t>Be as specific as possible and attach documentation of denials when possible</a:t>
            </a:r>
          </a:p>
          <a:p>
            <a:endParaRPr lang="en-US" dirty="0"/>
          </a:p>
        </p:txBody>
      </p:sp>
    </p:spTree>
    <p:extLst>
      <p:ext uri="{BB962C8B-B14F-4D97-AF65-F5344CB8AC3E}">
        <p14:creationId xmlns:p14="http://schemas.microsoft.com/office/powerpoint/2010/main" val="243265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7F8C-AE1F-E0E0-AF22-938CC05F5756}"/>
              </a:ext>
            </a:extLst>
          </p:cNvPr>
          <p:cNvSpPr>
            <a:spLocks noGrp="1"/>
          </p:cNvSpPr>
          <p:nvPr>
            <p:ph type="title"/>
          </p:nvPr>
        </p:nvSpPr>
        <p:spPr/>
        <p:txBody>
          <a:bodyPr>
            <a:normAutofit/>
          </a:bodyPr>
          <a:lstStyle/>
          <a:p>
            <a:r>
              <a:rPr lang="en-US" sz="4000" dirty="0"/>
              <a:t>Telling your client’s story continued</a:t>
            </a:r>
          </a:p>
        </p:txBody>
      </p:sp>
      <p:sp>
        <p:nvSpPr>
          <p:cNvPr id="3" name="Content Placeholder 2">
            <a:extLst>
              <a:ext uri="{FF2B5EF4-FFF2-40B4-BE49-F238E27FC236}">
                <a16:creationId xmlns:a16="http://schemas.microsoft.com/office/drawing/2014/main" id="{A455C964-464E-BE79-2AC7-C06471FDF699}"/>
              </a:ext>
            </a:extLst>
          </p:cNvPr>
          <p:cNvSpPr>
            <a:spLocks noGrp="1"/>
          </p:cNvSpPr>
          <p:nvPr>
            <p:ph idx="1"/>
          </p:nvPr>
        </p:nvSpPr>
        <p:spPr/>
        <p:txBody>
          <a:bodyPr>
            <a:normAutofit lnSpcReduction="10000"/>
          </a:bodyPr>
          <a:lstStyle/>
          <a:p>
            <a:pPr marL="114300" indent="0">
              <a:buNone/>
            </a:pPr>
            <a:r>
              <a:rPr lang="en-US" b="1" dirty="0">
                <a:cs typeface="Calibri"/>
              </a:rPr>
              <a:t>Rehabilitation</a:t>
            </a:r>
            <a:r>
              <a:rPr lang="en-US" dirty="0">
                <a:cs typeface="Calibri"/>
              </a:rPr>
              <a:t>: </a:t>
            </a:r>
            <a:r>
              <a:rPr lang="en-US" i="1" dirty="0">
                <a:cs typeface="Calibri"/>
              </a:rPr>
              <a:t>Second part of the burden!</a:t>
            </a:r>
          </a:p>
          <a:p>
            <a:pPr marL="114300" indent="0">
              <a:buNone/>
            </a:pPr>
            <a:r>
              <a:rPr lang="en-US" dirty="0">
                <a:cs typeface="Calibri"/>
              </a:rPr>
              <a:t>Question 13 – Personal Rehabilitation</a:t>
            </a:r>
          </a:p>
          <a:p>
            <a:r>
              <a:rPr lang="en-US" dirty="0">
                <a:solidFill>
                  <a:schemeClr val="tx1"/>
                </a:solidFill>
                <a:cs typeface="Calibri"/>
              </a:rPr>
              <a:t>In the case of conviction, what has your client done since the time of the offense toward personal rehabilitation? Treatment, work, education, volunteer work, community involvement, and other personal history show rehabilitation </a:t>
            </a:r>
          </a:p>
          <a:p>
            <a:pPr lvl="1"/>
            <a:r>
              <a:rPr lang="en-US" dirty="0">
                <a:solidFill>
                  <a:schemeClr val="tx1"/>
                </a:solidFill>
                <a:cs typeface="Calibri"/>
              </a:rPr>
              <a:t>This can include work done while on probation but should also include things done since the discharge of probation</a:t>
            </a:r>
          </a:p>
          <a:p>
            <a:pPr lvl="1"/>
            <a:r>
              <a:rPr lang="en-US" dirty="0">
                <a:solidFill>
                  <a:schemeClr val="tx1"/>
                </a:solidFill>
                <a:cs typeface="Calibri"/>
              </a:rPr>
              <a:t>Be specific and </a:t>
            </a:r>
            <a:r>
              <a:rPr lang="en-US" u="sng" dirty="0">
                <a:solidFill>
                  <a:schemeClr val="tx1"/>
                </a:solidFill>
                <a:cs typeface="Calibri"/>
              </a:rPr>
              <a:t>creative</a:t>
            </a:r>
          </a:p>
          <a:p>
            <a:pPr lvl="2"/>
            <a:r>
              <a:rPr lang="en-US" dirty="0">
                <a:solidFill>
                  <a:schemeClr val="tx1"/>
                </a:solidFill>
                <a:cs typeface="Calibri"/>
              </a:rPr>
              <a:t>"Addressed mental health" vs. "began therapy in x year and successfully graduated from a six-month program“</a:t>
            </a:r>
          </a:p>
          <a:p>
            <a:pPr lvl="2"/>
            <a:r>
              <a:rPr lang="en-US" dirty="0">
                <a:solidFill>
                  <a:schemeClr val="tx1"/>
                </a:solidFill>
                <a:cs typeface="Calibri"/>
              </a:rPr>
              <a:t>Spend some time getting to know your client and to develop trust and you’ll likely find things to include that they might not be something they share right away</a:t>
            </a:r>
            <a:endParaRPr lang="en-US" u="sng" dirty="0">
              <a:solidFill>
                <a:schemeClr val="tx1"/>
              </a:solidFill>
              <a:cs typeface="Calibri"/>
            </a:endParaRPr>
          </a:p>
          <a:p>
            <a:pPr lvl="1"/>
            <a:r>
              <a:rPr lang="en-US" dirty="0">
                <a:solidFill>
                  <a:schemeClr val="tx1"/>
                </a:solidFill>
                <a:cs typeface="Calibri"/>
              </a:rPr>
              <a:t>Please be mindful that clients’ situations and perspectives on their involvement in the criminal justice system can vary greatly. We want the court to see our client as an individual and to see their growth and potential</a:t>
            </a:r>
          </a:p>
          <a:p>
            <a:pPr marL="201168" lvl="1" indent="0">
              <a:buNone/>
            </a:pPr>
            <a:endParaRPr lang="en-US" dirty="0">
              <a:solidFill>
                <a:schemeClr val="tx1"/>
              </a:solidFill>
              <a:cs typeface="Calibri"/>
            </a:endParaRPr>
          </a:p>
          <a:p>
            <a:endParaRPr lang="en-US" dirty="0"/>
          </a:p>
        </p:txBody>
      </p:sp>
    </p:spTree>
    <p:extLst>
      <p:ext uri="{BB962C8B-B14F-4D97-AF65-F5344CB8AC3E}">
        <p14:creationId xmlns:p14="http://schemas.microsoft.com/office/powerpoint/2010/main" val="177035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7B96048-FCBF-A874-26A1-E6FFB59B011E}"/>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Petition Question 7</a:t>
            </a:r>
          </a:p>
        </p:txBody>
      </p:sp>
      <p:sp>
        <p:nvSpPr>
          <p:cNvPr id="8" name="Content Placeholder 7">
            <a:extLst>
              <a:ext uri="{FF2B5EF4-FFF2-40B4-BE49-F238E27FC236}">
                <a16:creationId xmlns:a16="http://schemas.microsoft.com/office/drawing/2014/main" id="{C37973D7-710C-6098-A35C-074830B42C8F}"/>
              </a:ext>
            </a:extLst>
          </p:cNvPr>
          <p:cNvSpPr>
            <a:spLocks noGrp="1"/>
          </p:cNvSpPr>
          <p:nvPr>
            <p:ph idx="1"/>
          </p:nvPr>
        </p:nvSpPr>
        <p:spPr>
          <a:xfrm>
            <a:off x="492371" y="2653800"/>
            <a:ext cx="3084844" cy="3335519"/>
          </a:xfrm>
        </p:spPr>
        <p:txBody>
          <a:bodyPr>
            <a:normAutofit/>
          </a:bodyPr>
          <a:lstStyle/>
          <a:p>
            <a:r>
              <a:rPr lang="en-US" dirty="0"/>
              <a:t>Include </a:t>
            </a:r>
            <a:r>
              <a:rPr lang="en-US" b="1" dirty="0"/>
              <a:t>all </a:t>
            </a:r>
            <a:r>
              <a:rPr lang="en-US" dirty="0"/>
              <a:t>criminal charges, even dismissed cases</a:t>
            </a:r>
            <a:endParaRPr lang="en-US" sz="1600" dirty="0">
              <a:cs typeface="Calibri"/>
            </a:endParaRPr>
          </a:p>
          <a:p>
            <a:pPr lvl="1"/>
            <a:r>
              <a:rPr lang="en-US" dirty="0"/>
              <a:t>Better to include and explain than to leave off</a:t>
            </a:r>
            <a:endParaRPr lang="en-US" dirty="0">
              <a:cs typeface="Calibri"/>
            </a:endParaRPr>
          </a:p>
          <a:p>
            <a:pPr lvl="1">
              <a:buClr>
                <a:srgbClr val="438086"/>
              </a:buClr>
            </a:pPr>
            <a:r>
              <a:rPr lang="en-US" dirty="0">
                <a:cs typeface="Calibri"/>
              </a:rPr>
              <a:t>Petty misdemeanors are not considered crimes under Minnesota law</a:t>
            </a:r>
          </a:p>
          <a:p>
            <a:pPr lvl="2"/>
            <a:r>
              <a:rPr lang="en-US" dirty="0">
                <a:cs typeface="Calibri"/>
              </a:rPr>
              <a:t>Convictions: MCRO or BCA</a:t>
            </a:r>
            <a:endParaRPr lang="en-US" dirty="0"/>
          </a:p>
          <a:p>
            <a:pPr lvl="2">
              <a:buClr>
                <a:srgbClr val="A04DA3"/>
              </a:buClr>
            </a:pPr>
            <a:r>
              <a:rPr lang="en-US" dirty="0">
                <a:cs typeface="Calibri"/>
              </a:rPr>
              <a:t>Dismissals: BCA</a:t>
            </a:r>
          </a:p>
          <a:p>
            <a:pPr lvl="1">
              <a:buClr>
                <a:srgbClr val="438086"/>
              </a:buClr>
            </a:pPr>
            <a:endParaRPr lang="en-US" dirty="0"/>
          </a:p>
          <a:p>
            <a:endParaRPr lang="en-US" sz="1500" dirty="0">
              <a:solidFill>
                <a:srgbClr val="FFFFFF"/>
              </a:solidFill>
            </a:endParaRPr>
          </a:p>
        </p:txBody>
      </p:sp>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2">
            <a:extLst>
              <a:ext uri="{FF2B5EF4-FFF2-40B4-BE49-F238E27FC236}">
                <a16:creationId xmlns:a16="http://schemas.microsoft.com/office/drawing/2014/main" id="{6A043504-4D10-DA3B-FF34-0F39455D05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p:blipFill>
        <p:spPr bwMode="auto">
          <a:xfrm>
            <a:off x="4742017" y="1245116"/>
            <a:ext cx="6798082" cy="4367768"/>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0144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089F-5754-13C4-8B14-1D2C835E1C02}"/>
              </a:ext>
            </a:extLst>
          </p:cNvPr>
          <p:cNvSpPr>
            <a:spLocks noGrp="1"/>
          </p:cNvSpPr>
          <p:nvPr>
            <p:ph type="title"/>
          </p:nvPr>
        </p:nvSpPr>
        <p:spPr/>
        <p:txBody>
          <a:bodyPr/>
          <a:lstStyle/>
          <a:p>
            <a:r>
              <a:rPr lang="en-US" dirty="0"/>
              <a:t>Question 8</a:t>
            </a:r>
          </a:p>
        </p:txBody>
      </p:sp>
      <p:sp>
        <p:nvSpPr>
          <p:cNvPr id="3" name="Content Placeholder 2">
            <a:extLst>
              <a:ext uri="{FF2B5EF4-FFF2-40B4-BE49-F238E27FC236}">
                <a16:creationId xmlns:a16="http://schemas.microsoft.com/office/drawing/2014/main" id="{4AB3AF79-7FBF-B59E-B206-EE68F890148C}"/>
              </a:ext>
            </a:extLst>
          </p:cNvPr>
          <p:cNvSpPr>
            <a:spLocks noGrp="1"/>
          </p:cNvSpPr>
          <p:nvPr>
            <p:ph idx="1"/>
          </p:nvPr>
        </p:nvSpPr>
        <p:spPr/>
        <p:txBody>
          <a:bodyPr/>
          <a:lstStyle/>
          <a:p>
            <a:pPr lvl="1">
              <a:buClr>
                <a:srgbClr val="438086"/>
              </a:buClr>
            </a:pPr>
            <a:endParaRPr lang="en-US" dirty="0"/>
          </a:p>
          <a:p>
            <a:r>
              <a:rPr lang="en-US" dirty="0"/>
              <a:t>Past Requests: </a:t>
            </a:r>
          </a:p>
          <a:p>
            <a:pPr>
              <a:buFont typeface="Arial" panose="020B0604020202020204" pitchFamily="34" charset="0"/>
              <a:buChar char="•"/>
            </a:pPr>
            <a:r>
              <a:rPr lang="en-US" dirty="0"/>
              <a:t>The petitioner must disclose prior </a:t>
            </a:r>
            <a:r>
              <a:rPr lang="en-US" b="1" dirty="0"/>
              <a:t>AND concurrent</a:t>
            </a:r>
            <a:r>
              <a:rPr lang="en-US" dirty="0"/>
              <a:t> expungement requests </a:t>
            </a:r>
          </a:p>
          <a:p>
            <a:pPr>
              <a:buFont typeface="Arial" panose="020B0604020202020204" pitchFamily="34" charset="0"/>
              <a:buChar char="•"/>
            </a:pPr>
            <a:r>
              <a:rPr lang="en-US" dirty="0"/>
              <a:t>In addition to requests by petition, application for prosecution led expungements can be included</a:t>
            </a:r>
          </a:p>
          <a:p>
            <a:pPr>
              <a:buFont typeface="Arial" panose="020B0604020202020204" pitchFamily="34" charset="0"/>
              <a:buChar char="•"/>
            </a:pPr>
            <a:r>
              <a:rPr lang="en-US" dirty="0"/>
              <a:t>Pardon requests should be listed as well</a:t>
            </a:r>
            <a:endParaRPr lang="en-US" dirty="0">
              <a:cs typeface="Calibri"/>
            </a:endParaRPr>
          </a:p>
          <a:p>
            <a:endParaRPr lang="en-US" dirty="0"/>
          </a:p>
        </p:txBody>
      </p:sp>
    </p:spTree>
    <p:extLst>
      <p:ext uri="{BB962C8B-B14F-4D97-AF65-F5344CB8AC3E}">
        <p14:creationId xmlns:p14="http://schemas.microsoft.com/office/powerpoint/2010/main" val="408964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1AA2-6F60-E1BF-7331-C17FAC168310}"/>
              </a:ext>
            </a:extLst>
          </p:cNvPr>
          <p:cNvSpPr>
            <a:spLocks noGrp="1"/>
          </p:cNvSpPr>
          <p:nvPr>
            <p:ph type="title"/>
          </p:nvPr>
        </p:nvSpPr>
        <p:spPr/>
        <p:txBody>
          <a:bodyPr/>
          <a:lstStyle/>
          <a:p>
            <a:r>
              <a:rPr lang="en-US" dirty="0"/>
              <a:t>VLN Criminal Expungement Program Staff</a:t>
            </a:r>
          </a:p>
        </p:txBody>
      </p:sp>
      <p:sp>
        <p:nvSpPr>
          <p:cNvPr id="3" name="Content Placeholder 2">
            <a:extLst>
              <a:ext uri="{FF2B5EF4-FFF2-40B4-BE49-F238E27FC236}">
                <a16:creationId xmlns:a16="http://schemas.microsoft.com/office/drawing/2014/main" id="{308D2DA0-3D3B-DAF9-00AC-053C8F6636C2}"/>
              </a:ext>
            </a:extLst>
          </p:cNvPr>
          <p:cNvSpPr>
            <a:spLocks noGrp="1"/>
          </p:cNvSpPr>
          <p:nvPr>
            <p:ph sz="half" idx="1"/>
          </p:nvPr>
        </p:nvSpPr>
        <p:spPr/>
        <p:txBody>
          <a:bodyPr/>
          <a:lstStyle/>
          <a:p>
            <a:r>
              <a:rPr lang="en-US" dirty="0"/>
              <a:t>Katherine Johnson</a:t>
            </a:r>
          </a:p>
          <a:p>
            <a:r>
              <a:rPr lang="en-US" dirty="0"/>
              <a:t>Criminal Expungement Case Coordinator</a:t>
            </a:r>
          </a:p>
          <a:p>
            <a:r>
              <a:rPr lang="en-US" dirty="0">
                <a:hlinkClick r:id="rId2"/>
              </a:rPr>
              <a:t>Katherine.Johnson@vlnmn.org</a:t>
            </a:r>
            <a:endParaRPr lang="en-US" dirty="0"/>
          </a:p>
          <a:p>
            <a:r>
              <a:rPr lang="en-US" dirty="0"/>
              <a:t>612-752-6605</a:t>
            </a:r>
          </a:p>
        </p:txBody>
      </p:sp>
      <p:sp>
        <p:nvSpPr>
          <p:cNvPr id="4" name="Content Placeholder 3">
            <a:extLst>
              <a:ext uri="{FF2B5EF4-FFF2-40B4-BE49-F238E27FC236}">
                <a16:creationId xmlns:a16="http://schemas.microsoft.com/office/drawing/2014/main" id="{1FCD2639-5B33-2D8C-4302-0ADC49875117}"/>
              </a:ext>
            </a:extLst>
          </p:cNvPr>
          <p:cNvSpPr>
            <a:spLocks noGrp="1"/>
          </p:cNvSpPr>
          <p:nvPr>
            <p:ph sz="half" idx="2"/>
          </p:nvPr>
        </p:nvSpPr>
        <p:spPr/>
        <p:txBody>
          <a:bodyPr/>
          <a:lstStyle/>
          <a:p>
            <a:r>
              <a:rPr lang="en-US" dirty="0"/>
              <a:t>Elizabeth Fowlds</a:t>
            </a:r>
          </a:p>
          <a:p>
            <a:r>
              <a:rPr lang="en-US" dirty="0"/>
              <a:t>Criminal Expungement Resource Attorney &amp;</a:t>
            </a:r>
          </a:p>
          <a:p>
            <a:r>
              <a:rPr lang="en-US" dirty="0"/>
              <a:t>Program manager</a:t>
            </a:r>
          </a:p>
          <a:p>
            <a:r>
              <a:rPr lang="en-US" dirty="0">
                <a:hlinkClick r:id="rId3"/>
              </a:rPr>
              <a:t>Elizabeth@vlnmn.org</a:t>
            </a:r>
            <a:endParaRPr lang="en-US" dirty="0"/>
          </a:p>
          <a:p>
            <a:r>
              <a:rPr lang="en-US" dirty="0"/>
              <a:t>612-752-6654</a:t>
            </a:r>
          </a:p>
        </p:txBody>
      </p:sp>
    </p:spTree>
    <p:extLst>
      <p:ext uri="{BB962C8B-B14F-4D97-AF65-F5344CB8AC3E}">
        <p14:creationId xmlns:p14="http://schemas.microsoft.com/office/powerpoint/2010/main" val="167635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874D-C800-3ACA-A426-DE327AF188D5}"/>
              </a:ext>
            </a:extLst>
          </p:cNvPr>
          <p:cNvSpPr>
            <a:spLocks noGrp="1"/>
          </p:cNvSpPr>
          <p:nvPr>
            <p:ph type="title"/>
          </p:nvPr>
        </p:nvSpPr>
        <p:spPr/>
        <p:txBody>
          <a:bodyPr/>
          <a:lstStyle/>
          <a:p>
            <a:r>
              <a:rPr lang="en-US" dirty="0"/>
              <a:t>Question 9</a:t>
            </a:r>
          </a:p>
        </p:txBody>
      </p:sp>
      <p:sp>
        <p:nvSpPr>
          <p:cNvPr id="4" name="Text Placeholder 3">
            <a:extLst>
              <a:ext uri="{FF2B5EF4-FFF2-40B4-BE49-F238E27FC236}">
                <a16:creationId xmlns:a16="http://schemas.microsoft.com/office/drawing/2014/main" id="{B630E32F-7647-437C-3008-CD861F8B60ED}"/>
              </a:ext>
            </a:extLst>
          </p:cNvPr>
          <p:cNvSpPr>
            <a:spLocks noGrp="1"/>
          </p:cNvSpPr>
          <p:nvPr>
            <p:ph type="body" sz="half" idx="2"/>
          </p:nvPr>
        </p:nvSpPr>
        <p:spPr/>
        <p:txBody>
          <a:bodyPr>
            <a:normAutofit/>
          </a:bodyPr>
          <a:lstStyle/>
          <a:p>
            <a:r>
              <a:rPr lang="en-US" sz="2000" dirty="0"/>
              <a:t>The legal basis for the expungement request. </a:t>
            </a:r>
          </a:p>
          <a:p>
            <a:r>
              <a:rPr lang="en-US" sz="2000" dirty="0"/>
              <a:t>The legal basis also directs you to the correct Order to use (EXP105, EXP106, or EXP107)</a:t>
            </a:r>
          </a:p>
          <a:p>
            <a:r>
              <a:rPr lang="en-US" sz="2000" dirty="0"/>
              <a:t>(The list to the right is only a partial list of the grounds for an expungement request)</a:t>
            </a:r>
          </a:p>
        </p:txBody>
      </p:sp>
      <p:pic>
        <p:nvPicPr>
          <p:cNvPr id="5" name="Content Placeholder 4">
            <a:extLst>
              <a:ext uri="{FF2B5EF4-FFF2-40B4-BE49-F238E27FC236}">
                <a16:creationId xmlns:a16="http://schemas.microsoft.com/office/drawing/2014/main" id="{5E4C8A01-89F6-97C9-B15B-B37D6715CC9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800600" y="1288956"/>
            <a:ext cx="6492875" cy="4143564"/>
          </a:xfrm>
        </p:spPr>
      </p:pic>
    </p:spTree>
    <p:extLst>
      <p:ext uri="{BB962C8B-B14F-4D97-AF65-F5344CB8AC3E}">
        <p14:creationId xmlns:p14="http://schemas.microsoft.com/office/powerpoint/2010/main" val="2858154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6D8F-5B75-088C-B5AB-1AFC486F053E}"/>
              </a:ext>
            </a:extLst>
          </p:cNvPr>
          <p:cNvSpPr>
            <a:spLocks noGrp="1"/>
          </p:cNvSpPr>
          <p:nvPr>
            <p:ph type="title"/>
          </p:nvPr>
        </p:nvSpPr>
        <p:spPr/>
        <p:txBody>
          <a:bodyPr/>
          <a:lstStyle/>
          <a:p>
            <a:r>
              <a:rPr lang="en-US" dirty="0"/>
              <a:t>Question 10</a:t>
            </a:r>
          </a:p>
        </p:txBody>
      </p:sp>
      <p:pic>
        <p:nvPicPr>
          <p:cNvPr id="5" name="Content Placeholder 4" descr="A screenshot of a computer&#10;&#10;AI-generated content may be incorrect.">
            <a:extLst>
              <a:ext uri="{FF2B5EF4-FFF2-40B4-BE49-F238E27FC236}">
                <a16:creationId xmlns:a16="http://schemas.microsoft.com/office/drawing/2014/main" id="{B4C5FFB0-90B7-A763-2756-CF51366BA7C1}"/>
              </a:ext>
            </a:extLst>
          </p:cNvPr>
          <p:cNvPicPr>
            <a:picLocks noGrp="1" noChangeAspect="1"/>
          </p:cNvPicPr>
          <p:nvPr>
            <p:ph idx="1"/>
          </p:nvPr>
        </p:nvPicPr>
        <p:blipFill>
          <a:blip r:embed="rId2"/>
          <a:stretch>
            <a:fillRect/>
          </a:stretch>
        </p:blipFill>
        <p:spPr>
          <a:xfrm>
            <a:off x="2291246" y="1846263"/>
            <a:ext cx="7669834" cy="4022725"/>
          </a:xfrm>
        </p:spPr>
      </p:pic>
    </p:spTree>
    <p:extLst>
      <p:ext uri="{BB962C8B-B14F-4D97-AF65-F5344CB8AC3E}">
        <p14:creationId xmlns:p14="http://schemas.microsoft.com/office/powerpoint/2010/main" val="1520905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FE95-F0B3-1FF2-74E4-A578D2A91505}"/>
              </a:ext>
            </a:extLst>
          </p:cNvPr>
          <p:cNvSpPr>
            <a:spLocks noGrp="1"/>
          </p:cNvSpPr>
          <p:nvPr>
            <p:ph type="title"/>
          </p:nvPr>
        </p:nvSpPr>
        <p:spPr/>
        <p:txBody>
          <a:bodyPr/>
          <a:lstStyle/>
          <a:p>
            <a:r>
              <a:rPr lang="en-US" dirty="0"/>
              <a:t>Question 10 continued</a:t>
            </a:r>
          </a:p>
        </p:txBody>
      </p:sp>
      <p:sp>
        <p:nvSpPr>
          <p:cNvPr id="3" name="Content Placeholder 2">
            <a:extLst>
              <a:ext uri="{FF2B5EF4-FFF2-40B4-BE49-F238E27FC236}">
                <a16:creationId xmlns:a16="http://schemas.microsoft.com/office/drawing/2014/main" id="{96E739DF-E126-8C22-6FBE-B6833941F368}"/>
              </a:ext>
            </a:extLst>
          </p:cNvPr>
          <p:cNvSpPr>
            <a:spLocks noGrp="1"/>
          </p:cNvSpPr>
          <p:nvPr>
            <p:ph idx="1"/>
          </p:nvPr>
        </p:nvSpPr>
        <p:spPr>
          <a:xfrm>
            <a:off x="1097280" y="2584580"/>
            <a:ext cx="10058400" cy="3284514"/>
          </a:xfrm>
        </p:spPr>
        <p:txBody>
          <a:bodyPr/>
          <a:lstStyle/>
          <a:p>
            <a:pPr>
              <a:buFont typeface="Arial" panose="020B0604020202020204" pitchFamily="34" charset="0"/>
              <a:buChar char="•"/>
            </a:pPr>
            <a:r>
              <a:rPr lang="en-US" dirty="0"/>
              <a:t>The answers to question may be supplied in your materials describing the client’s case</a:t>
            </a:r>
          </a:p>
          <a:p>
            <a:pPr>
              <a:buFont typeface="Arial" panose="020B0604020202020204" pitchFamily="34" charset="0"/>
              <a:buChar char="•"/>
            </a:pPr>
            <a:r>
              <a:rPr lang="en-US" dirty="0"/>
              <a:t>They may also be found on Minnesota Court Records Online (MCRO) </a:t>
            </a:r>
          </a:p>
          <a:p>
            <a:pPr>
              <a:buFont typeface="Arial" panose="020B0604020202020204" pitchFamily="34" charset="0"/>
              <a:buChar char="•"/>
            </a:pPr>
            <a:r>
              <a:rPr lang="en-US" dirty="0"/>
              <a:t>They may also be found in the client’s BCA record</a:t>
            </a:r>
          </a:p>
          <a:p>
            <a:pPr>
              <a:buFont typeface="Arial" panose="020B0604020202020204" pitchFamily="34" charset="0"/>
              <a:buChar char="•"/>
            </a:pPr>
            <a:r>
              <a:rPr lang="en-US" dirty="0"/>
              <a:t>The Register of Actions for the case</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983744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3299-75B8-E33B-BC89-C6723C0292E5}"/>
              </a:ext>
            </a:extLst>
          </p:cNvPr>
          <p:cNvSpPr>
            <a:spLocks noGrp="1"/>
          </p:cNvSpPr>
          <p:nvPr>
            <p:ph type="title"/>
          </p:nvPr>
        </p:nvSpPr>
        <p:spPr/>
        <p:txBody>
          <a:bodyPr/>
          <a:lstStyle/>
          <a:p>
            <a:r>
              <a:rPr lang="en-US" dirty="0"/>
              <a:t>Questions 11 &amp; 12</a:t>
            </a:r>
          </a:p>
        </p:txBody>
      </p:sp>
      <p:sp>
        <p:nvSpPr>
          <p:cNvPr id="3" name="Content Placeholder 2">
            <a:extLst>
              <a:ext uri="{FF2B5EF4-FFF2-40B4-BE49-F238E27FC236}">
                <a16:creationId xmlns:a16="http://schemas.microsoft.com/office/drawing/2014/main" id="{1B663E78-CFAF-0C36-06A1-3DAB28DE3903}"/>
              </a:ext>
            </a:extLst>
          </p:cNvPr>
          <p:cNvSpPr>
            <a:spLocks noGrp="1"/>
          </p:cNvSpPr>
          <p:nvPr>
            <p:ph sz="half" idx="1"/>
          </p:nvPr>
        </p:nvSpPr>
        <p:spPr/>
        <p:txBody>
          <a:bodyPr>
            <a:normAutofit fontScale="92500" lnSpcReduction="20000"/>
          </a:bodyPr>
          <a:lstStyle/>
          <a:p>
            <a:r>
              <a:rPr lang="en-US" sz="2400" b="1" dirty="0">
                <a:cs typeface="Calibri"/>
              </a:rPr>
              <a:t>Question 11</a:t>
            </a:r>
          </a:p>
          <a:p>
            <a:r>
              <a:rPr lang="en-US" dirty="0">
                <a:cs typeface="Calibri"/>
              </a:rPr>
              <a:t>Victims can be:</a:t>
            </a:r>
          </a:p>
          <a:p>
            <a:pPr marL="578358" lvl="1" indent="-285750">
              <a:buFont typeface="Arial"/>
              <a:buChar char="•"/>
            </a:pPr>
            <a:r>
              <a:rPr lang="en-US" dirty="0">
                <a:cs typeface="Calibri"/>
              </a:rPr>
              <a:t>People</a:t>
            </a:r>
          </a:p>
          <a:p>
            <a:pPr marL="578358" lvl="1" indent="-285750">
              <a:buFont typeface="Arial"/>
              <a:buChar char="•"/>
            </a:pPr>
            <a:r>
              <a:rPr lang="en-US" dirty="0">
                <a:cs typeface="Calibri"/>
              </a:rPr>
              <a:t>Groups</a:t>
            </a:r>
          </a:p>
          <a:p>
            <a:pPr marL="578358" lvl="1" indent="-285750">
              <a:buFont typeface="Arial"/>
              <a:buChar char="•"/>
            </a:pPr>
            <a:r>
              <a:rPr lang="en-US" dirty="0">
                <a:cs typeface="Calibri"/>
              </a:rPr>
              <a:t>Places</a:t>
            </a:r>
          </a:p>
          <a:p>
            <a:pPr marL="578358" lvl="1" indent="-285750">
              <a:buFont typeface="Arial"/>
              <a:buChar char="•"/>
            </a:pPr>
            <a:r>
              <a:rPr lang="en-US" dirty="0">
                <a:cs typeface="Calibri"/>
              </a:rPr>
              <a:t>Businesses</a:t>
            </a:r>
          </a:p>
          <a:p>
            <a:pPr marL="114300" indent="0">
              <a:buNone/>
            </a:pPr>
            <a:r>
              <a:rPr lang="en-US" dirty="0">
                <a:cs typeface="Calibri"/>
              </a:rPr>
              <a:t>Victim name:</a:t>
            </a:r>
          </a:p>
          <a:p>
            <a:pPr lvl="1"/>
            <a:r>
              <a:rPr lang="en-US" dirty="0">
                <a:cs typeface="Calibri"/>
              </a:rPr>
              <a:t>Ask your client</a:t>
            </a:r>
          </a:p>
          <a:p>
            <a:pPr lvl="1"/>
            <a:r>
              <a:rPr lang="en-US" dirty="0">
                <a:cs typeface="Calibri"/>
              </a:rPr>
              <a:t>Obtain a copy of the criminal complaint</a:t>
            </a:r>
          </a:p>
          <a:p>
            <a:pPr lvl="1"/>
            <a:r>
              <a:rPr lang="en-US" dirty="0">
                <a:cs typeface="Calibri"/>
              </a:rPr>
              <a:t>Check MCRO or the Courthouse</a:t>
            </a:r>
          </a:p>
          <a:p>
            <a:pPr lvl="1"/>
            <a:r>
              <a:rPr lang="en-US" dirty="0">
                <a:cs typeface="Calibri"/>
              </a:rPr>
              <a:t>VLN will supply this information if we have it</a:t>
            </a:r>
          </a:p>
          <a:p>
            <a:endParaRPr lang="en-US" dirty="0"/>
          </a:p>
        </p:txBody>
      </p:sp>
      <p:sp>
        <p:nvSpPr>
          <p:cNvPr id="4" name="Content Placeholder 3">
            <a:extLst>
              <a:ext uri="{FF2B5EF4-FFF2-40B4-BE49-F238E27FC236}">
                <a16:creationId xmlns:a16="http://schemas.microsoft.com/office/drawing/2014/main" id="{23CF6C37-CC6B-68B6-6BC7-1E669FC7D9C9}"/>
              </a:ext>
            </a:extLst>
          </p:cNvPr>
          <p:cNvSpPr>
            <a:spLocks noGrp="1"/>
          </p:cNvSpPr>
          <p:nvPr>
            <p:ph sz="half" idx="2"/>
          </p:nvPr>
        </p:nvSpPr>
        <p:spPr/>
        <p:txBody>
          <a:bodyPr>
            <a:normAutofit fontScale="92500" lnSpcReduction="20000"/>
          </a:bodyPr>
          <a:lstStyle/>
          <a:p>
            <a:r>
              <a:rPr lang="en-US" sz="2400" b="1" dirty="0">
                <a:cs typeface="Calibri"/>
              </a:rPr>
              <a:t>Question 12</a:t>
            </a:r>
          </a:p>
          <a:p>
            <a:pPr marL="285750" indent="-285750">
              <a:spcBef>
                <a:spcPct val="20000"/>
              </a:spcBef>
              <a:buFont typeface="Arial"/>
              <a:buChar char="•"/>
            </a:pPr>
            <a:r>
              <a:rPr lang="en-US" dirty="0">
                <a:ea typeface="+mn-lt"/>
                <a:cs typeface="+mn-lt"/>
              </a:rPr>
              <a:t>Check “is” if there is or was an order preventing the petitioner from contacting the victim (otherwise “is not”)</a:t>
            </a:r>
          </a:p>
          <a:p>
            <a:pPr marL="742950" lvl="1" indent="-285750">
              <a:spcBef>
                <a:spcPct val="20000"/>
              </a:spcBef>
              <a:buFont typeface="Arial"/>
              <a:buChar char="•"/>
            </a:pPr>
            <a:r>
              <a:rPr lang="en-US" sz="2000" dirty="0">
                <a:ea typeface="+mn-lt"/>
                <a:cs typeface="+mn-lt"/>
              </a:rPr>
              <a:t>If “is” is checked, the petitioner </a:t>
            </a:r>
            <a:r>
              <a:rPr lang="en-US" sz="2000" b="1" dirty="0">
                <a:ea typeface="+mn-lt"/>
                <a:cs typeface="+mn-lt"/>
              </a:rPr>
              <a:t>must </a:t>
            </a:r>
            <a:r>
              <a:rPr lang="en-US" sz="2000" dirty="0">
                <a:ea typeface="+mn-lt"/>
                <a:cs typeface="+mn-lt"/>
              </a:rPr>
              <a:t>get a copy of the order from court and attach it</a:t>
            </a:r>
            <a:endParaRPr lang="en-US" sz="2000" dirty="0"/>
          </a:p>
          <a:p>
            <a:pPr marL="114300" indent="0">
              <a:buNone/>
            </a:pPr>
            <a:r>
              <a:rPr lang="en-US" dirty="0">
                <a:cs typeface="Calibri"/>
              </a:rPr>
              <a:t>Orders for protection:</a:t>
            </a:r>
          </a:p>
          <a:p>
            <a:r>
              <a:rPr lang="en-US" dirty="0">
                <a:cs typeface="Calibri"/>
              </a:rPr>
              <a:t>Listed in MCRO history "FA DV" cases</a:t>
            </a:r>
          </a:p>
          <a:p>
            <a:r>
              <a:rPr lang="en-US" dirty="0">
                <a:cs typeface="Calibri"/>
              </a:rPr>
              <a:t>Part of conditions for the case being expunged</a:t>
            </a:r>
          </a:p>
          <a:p>
            <a:pPr lvl="1"/>
            <a:r>
              <a:rPr lang="en-US" dirty="0">
                <a:cs typeface="Calibri"/>
              </a:rPr>
              <a:t>Stay away order – print out a copy of the sentencing order or register of actions for the case</a:t>
            </a:r>
          </a:p>
          <a:p>
            <a:pPr lvl="1">
              <a:buClr>
                <a:srgbClr val="438086"/>
              </a:buClr>
            </a:pPr>
            <a:r>
              <a:rPr lang="en-US" dirty="0">
                <a:cs typeface="Calibri"/>
              </a:rPr>
              <a:t>Domestic Abuse No Contact Order (DANCO) – Courthouse or try MCRO</a:t>
            </a:r>
          </a:p>
          <a:p>
            <a:pPr lvl="1">
              <a:buClr>
                <a:srgbClr val="438086"/>
              </a:buClr>
            </a:pPr>
            <a:r>
              <a:rPr lang="en-US" dirty="0">
                <a:cs typeface="Calibri"/>
              </a:rPr>
              <a:t>VLN will supply this information if we have it</a:t>
            </a:r>
          </a:p>
          <a:p>
            <a:endParaRPr lang="en-US" dirty="0"/>
          </a:p>
        </p:txBody>
      </p:sp>
    </p:spTree>
    <p:extLst>
      <p:ext uri="{BB962C8B-B14F-4D97-AF65-F5344CB8AC3E}">
        <p14:creationId xmlns:p14="http://schemas.microsoft.com/office/powerpoint/2010/main" val="763038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8D2A-AFAC-4270-B775-9EFC3FE3852D}"/>
              </a:ext>
            </a:extLst>
          </p:cNvPr>
          <p:cNvSpPr>
            <a:spLocks noGrp="1"/>
          </p:cNvSpPr>
          <p:nvPr>
            <p:ph type="title"/>
          </p:nvPr>
        </p:nvSpPr>
        <p:spPr/>
        <p:txBody>
          <a:bodyPr/>
          <a:lstStyle/>
          <a:p>
            <a:r>
              <a:rPr lang="en-US" dirty="0"/>
              <a:t>Question 13</a:t>
            </a:r>
          </a:p>
        </p:txBody>
      </p:sp>
      <p:sp>
        <p:nvSpPr>
          <p:cNvPr id="3" name="Content Placeholder 2">
            <a:extLst>
              <a:ext uri="{FF2B5EF4-FFF2-40B4-BE49-F238E27FC236}">
                <a16:creationId xmlns:a16="http://schemas.microsoft.com/office/drawing/2014/main" id="{4CA4CFB9-8E9B-CCEC-5866-6FADCCECAB9C}"/>
              </a:ext>
            </a:extLst>
          </p:cNvPr>
          <p:cNvSpPr>
            <a:spLocks noGrp="1"/>
          </p:cNvSpPr>
          <p:nvPr>
            <p:ph idx="1"/>
          </p:nvPr>
        </p:nvSpPr>
        <p:spPr/>
        <p:txBody>
          <a:bodyPr>
            <a:normAutofit/>
          </a:bodyPr>
          <a:lstStyle/>
          <a:p>
            <a:r>
              <a:rPr lang="en-US" b="1" dirty="0"/>
              <a:t> If the client was found guilty either by trial or guilty plea:</a:t>
            </a:r>
          </a:p>
          <a:p>
            <a:endParaRPr lang="en-US" b="1" dirty="0"/>
          </a:p>
          <a:p>
            <a:pPr marL="201168" lvl="1" indent="0">
              <a:buNone/>
            </a:pPr>
            <a:r>
              <a:rPr lang="en-US" dirty="0"/>
              <a:t>It’s important for them to take responsibility for their actions if they can and to discuss what they’ve learned and/or how they’ve addressed factors that may have led them to come before the court. </a:t>
            </a:r>
          </a:p>
          <a:p>
            <a:pPr marL="201168" lvl="1" indent="0">
              <a:buNone/>
            </a:pPr>
            <a:endParaRPr lang="en-US" dirty="0"/>
          </a:p>
          <a:p>
            <a:pPr marL="201168" lvl="1" indent="0">
              <a:buNone/>
            </a:pPr>
            <a:endParaRPr lang="en-US" dirty="0"/>
          </a:p>
          <a:p>
            <a:pPr marL="201168" lvl="1" indent="0">
              <a:buNone/>
            </a:pPr>
            <a:endParaRPr lang="en-US" dirty="0"/>
          </a:p>
          <a:p>
            <a:pPr marL="201168" lvl="1" indent="0">
              <a:buNone/>
            </a:pPr>
            <a:r>
              <a:rPr lang="en-US" sz="2000" b="1" dirty="0"/>
              <a:t>If a client had a finding in their favor:</a:t>
            </a:r>
          </a:p>
          <a:p>
            <a:pPr marL="201168" lvl="1" indent="0">
              <a:buNone/>
            </a:pPr>
            <a:endParaRPr lang="en-US" sz="2000" b="1" dirty="0"/>
          </a:p>
          <a:p>
            <a:pPr marL="201168" lvl="1" indent="0">
              <a:buNone/>
            </a:pPr>
            <a:r>
              <a:rPr lang="en-US" sz="2000" dirty="0"/>
              <a:t>The client should not accept responsibility. There is really no need to show rehabilitation, however it is a good opportunity to discuss that the client is a law-abiding, contributing member of society.</a:t>
            </a:r>
          </a:p>
          <a:p>
            <a:pPr marL="201168" lvl="1" indent="0">
              <a:buNone/>
            </a:pPr>
            <a:endParaRPr lang="en-US" sz="2000" dirty="0"/>
          </a:p>
          <a:p>
            <a:pPr lvl="1"/>
            <a:endParaRPr lang="en-US" b="1" dirty="0"/>
          </a:p>
          <a:p>
            <a:endParaRPr lang="en-US" dirty="0"/>
          </a:p>
        </p:txBody>
      </p:sp>
      <p:sp>
        <p:nvSpPr>
          <p:cNvPr id="4" name="Text Placeholder 3">
            <a:extLst>
              <a:ext uri="{FF2B5EF4-FFF2-40B4-BE49-F238E27FC236}">
                <a16:creationId xmlns:a16="http://schemas.microsoft.com/office/drawing/2014/main" id="{FC0A525F-BA1B-EE26-F004-8C77B6141409}"/>
              </a:ext>
            </a:extLst>
          </p:cNvPr>
          <p:cNvSpPr>
            <a:spLocks noGrp="1"/>
          </p:cNvSpPr>
          <p:nvPr>
            <p:ph type="body" sz="half" idx="2"/>
          </p:nvPr>
        </p:nvSpPr>
        <p:spPr/>
        <p:txBody>
          <a:bodyPr/>
          <a:lstStyle/>
          <a:p>
            <a:r>
              <a:rPr lang="en-US" dirty="0"/>
              <a:t>(In addition to what was stated above in the discussion with question 6)</a:t>
            </a:r>
          </a:p>
        </p:txBody>
      </p:sp>
    </p:spTree>
    <p:extLst>
      <p:ext uri="{BB962C8B-B14F-4D97-AF65-F5344CB8AC3E}">
        <p14:creationId xmlns:p14="http://schemas.microsoft.com/office/powerpoint/2010/main" val="1457546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C674-BF53-B228-F636-FE94BB923079}"/>
              </a:ext>
            </a:extLst>
          </p:cNvPr>
          <p:cNvSpPr>
            <a:spLocks noGrp="1"/>
          </p:cNvSpPr>
          <p:nvPr>
            <p:ph type="title"/>
          </p:nvPr>
        </p:nvSpPr>
        <p:spPr/>
        <p:txBody>
          <a:bodyPr/>
          <a:lstStyle/>
          <a:p>
            <a:r>
              <a:rPr lang="en-US" dirty="0"/>
              <a:t>Rehabilitation ideas</a:t>
            </a:r>
          </a:p>
        </p:txBody>
      </p:sp>
      <p:sp>
        <p:nvSpPr>
          <p:cNvPr id="3" name="Content Placeholder 2">
            <a:extLst>
              <a:ext uri="{FF2B5EF4-FFF2-40B4-BE49-F238E27FC236}">
                <a16:creationId xmlns:a16="http://schemas.microsoft.com/office/drawing/2014/main" id="{8DEE8CCB-138E-C0BB-C83D-FEB03BA2A9FC}"/>
              </a:ext>
            </a:extLst>
          </p:cNvPr>
          <p:cNvSpPr>
            <a:spLocks noGrp="1"/>
          </p:cNvSpPr>
          <p:nvPr>
            <p:ph idx="1"/>
          </p:nvPr>
        </p:nvSpPr>
        <p:spPr/>
        <p:txBody>
          <a:bodyPr>
            <a:normAutofit fontScale="85000" lnSpcReduction="20000"/>
          </a:bodyPr>
          <a:lstStyle/>
          <a:p>
            <a:r>
              <a:rPr lang="en-US" dirty="0">
                <a:cs typeface="Calibri"/>
              </a:rPr>
              <a:t>Substance use treatment</a:t>
            </a:r>
          </a:p>
          <a:p>
            <a:r>
              <a:rPr lang="en-US" dirty="0">
                <a:cs typeface="Calibri"/>
              </a:rPr>
              <a:t>AA Meetings, NA meetings</a:t>
            </a:r>
          </a:p>
          <a:p>
            <a:r>
              <a:rPr lang="en-US" dirty="0">
                <a:cs typeface="Calibri"/>
              </a:rPr>
              <a:t>Mental health program</a:t>
            </a:r>
          </a:p>
          <a:p>
            <a:r>
              <a:rPr lang="en-US" dirty="0">
                <a:cs typeface="Calibri"/>
              </a:rPr>
              <a:t>Therapy</a:t>
            </a:r>
          </a:p>
          <a:p>
            <a:r>
              <a:rPr lang="en-US" dirty="0">
                <a:cs typeface="Calibri"/>
              </a:rPr>
              <a:t>Medication</a:t>
            </a:r>
          </a:p>
          <a:p>
            <a:r>
              <a:rPr lang="en-US" dirty="0">
                <a:cs typeface="Calibri"/>
              </a:rPr>
              <a:t>Involvement in faith organizations</a:t>
            </a:r>
          </a:p>
          <a:p>
            <a:r>
              <a:rPr lang="en-US" dirty="0">
                <a:cs typeface="Calibri"/>
              </a:rPr>
              <a:t>Volunteering</a:t>
            </a:r>
          </a:p>
          <a:p>
            <a:r>
              <a:rPr lang="en-US" dirty="0">
                <a:cs typeface="Calibri"/>
              </a:rPr>
              <a:t>Successful relationships /Successful parenting</a:t>
            </a:r>
          </a:p>
          <a:p>
            <a:r>
              <a:rPr lang="en-US" dirty="0">
                <a:cs typeface="Calibri"/>
              </a:rPr>
              <a:t>Employment</a:t>
            </a:r>
          </a:p>
          <a:p>
            <a:r>
              <a:rPr lang="en-US" dirty="0">
                <a:cs typeface="Calibri"/>
              </a:rPr>
              <a:t>Worked things out with victim in case </a:t>
            </a:r>
          </a:p>
          <a:p>
            <a:r>
              <a:rPr lang="en-US" dirty="0">
                <a:cs typeface="Calibri"/>
              </a:rPr>
              <a:t>Removing themselves from people and places that were not conducive to a productive, law abiding life</a:t>
            </a:r>
          </a:p>
          <a:p>
            <a:endParaRPr lang="en-US" dirty="0">
              <a:cs typeface="Calibri"/>
            </a:endParaRPr>
          </a:p>
          <a:p>
            <a:endParaRPr lang="en-US" dirty="0"/>
          </a:p>
        </p:txBody>
      </p:sp>
    </p:spTree>
    <p:extLst>
      <p:ext uri="{BB962C8B-B14F-4D97-AF65-F5344CB8AC3E}">
        <p14:creationId xmlns:p14="http://schemas.microsoft.com/office/powerpoint/2010/main" val="3154768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EB73-DD2A-E579-69DE-FE40CFE86AA1}"/>
              </a:ext>
            </a:extLst>
          </p:cNvPr>
          <p:cNvSpPr>
            <a:spLocks noGrp="1"/>
          </p:cNvSpPr>
          <p:nvPr>
            <p:ph type="title"/>
          </p:nvPr>
        </p:nvSpPr>
        <p:spPr/>
        <p:txBody>
          <a:bodyPr/>
          <a:lstStyle/>
          <a:p>
            <a:r>
              <a:rPr lang="en-US" dirty="0"/>
              <a:t>Questions 14, 15, and 16</a:t>
            </a:r>
          </a:p>
        </p:txBody>
      </p:sp>
      <p:pic>
        <p:nvPicPr>
          <p:cNvPr id="4" name="Picture 4">
            <a:extLst>
              <a:ext uri="{FF2B5EF4-FFF2-40B4-BE49-F238E27FC236}">
                <a16:creationId xmlns:a16="http://schemas.microsoft.com/office/drawing/2014/main" id="{7E40B8BA-0ADF-6E38-5A0C-B029FA94DCF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199170" y="1846263"/>
            <a:ext cx="9853986" cy="4022725"/>
          </a:xfrm>
        </p:spPr>
      </p:pic>
    </p:spTree>
    <p:extLst>
      <p:ext uri="{BB962C8B-B14F-4D97-AF65-F5344CB8AC3E}">
        <p14:creationId xmlns:p14="http://schemas.microsoft.com/office/powerpoint/2010/main" val="416862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EE34-02AF-0494-6ECD-46869A9D0CA2}"/>
              </a:ext>
            </a:extLst>
          </p:cNvPr>
          <p:cNvSpPr>
            <a:spLocks noGrp="1"/>
          </p:cNvSpPr>
          <p:nvPr>
            <p:ph type="title"/>
          </p:nvPr>
        </p:nvSpPr>
        <p:spPr/>
        <p:txBody>
          <a:bodyPr/>
          <a:lstStyle/>
          <a:p>
            <a:r>
              <a:rPr lang="en-US" dirty="0"/>
              <a:t>Question 16</a:t>
            </a:r>
          </a:p>
        </p:txBody>
      </p:sp>
      <p:sp>
        <p:nvSpPr>
          <p:cNvPr id="3" name="Content Placeholder 2">
            <a:extLst>
              <a:ext uri="{FF2B5EF4-FFF2-40B4-BE49-F238E27FC236}">
                <a16:creationId xmlns:a16="http://schemas.microsoft.com/office/drawing/2014/main" id="{FE5D038D-D81E-4C43-222B-23BAB7E5FBD6}"/>
              </a:ext>
            </a:extLst>
          </p:cNvPr>
          <p:cNvSpPr>
            <a:spLocks noGrp="1"/>
          </p:cNvSpPr>
          <p:nvPr>
            <p:ph idx="1"/>
          </p:nvPr>
        </p:nvSpPr>
        <p:spPr/>
        <p:txBody>
          <a:bodyPr/>
          <a:lstStyle/>
          <a:p>
            <a:pPr marL="0" indent="0">
              <a:buNone/>
            </a:pPr>
            <a:r>
              <a:rPr lang="en-US" dirty="0"/>
              <a:t>   Mitigating Factors</a:t>
            </a:r>
          </a:p>
          <a:p>
            <a:pPr marL="0" indent="0">
              <a:buNone/>
            </a:pPr>
            <a:endParaRPr lang="en-US" dirty="0"/>
          </a:p>
          <a:p>
            <a:pPr lvl="1"/>
            <a:r>
              <a:rPr lang="en-US" dirty="0"/>
              <a:t>Factors that provide context and circumstances that demonstrate mitigation may be helpful, particularly if the client has addressed the circumstances. </a:t>
            </a:r>
          </a:p>
          <a:p>
            <a:pPr marL="201168" lvl="1" indent="0">
              <a:buNone/>
            </a:pPr>
            <a:endParaRPr lang="en-US" dirty="0"/>
          </a:p>
          <a:p>
            <a:pPr lvl="1"/>
            <a:r>
              <a:rPr lang="en-US" dirty="0"/>
              <a:t>It is important, however, that the client understands that an expungement hearing is not an opportunity to relitigate the case. It is generally not helpful for a client to deny responsibility for a conviction, particularly if they have admitted guilt by pleading guilty.  </a:t>
            </a:r>
          </a:p>
          <a:p>
            <a:pPr marL="201168" lvl="1" indent="0">
              <a:buNone/>
            </a:pPr>
            <a:endParaRPr lang="en-US" dirty="0"/>
          </a:p>
          <a:p>
            <a:pPr lvl="1"/>
            <a:r>
              <a:rPr lang="en-US" dirty="0"/>
              <a:t>If there was a conviction and there weren’t mitigating factors, it’s acceptable to refer the court to the response to question 13. The rehabilitation information in question 13 can also go toward assuring the court that the client is not a risk to individuals or society </a:t>
            </a:r>
          </a:p>
          <a:p>
            <a:pPr marL="0" indent="0">
              <a:buNone/>
            </a:pPr>
            <a:endParaRPr lang="en-US" dirty="0"/>
          </a:p>
        </p:txBody>
      </p:sp>
      <p:sp>
        <p:nvSpPr>
          <p:cNvPr id="4" name="Text Placeholder 3">
            <a:extLst>
              <a:ext uri="{FF2B5EF4-FFF2-40B4-BE49-F238E27FC236}">
                <a16:creationId xmlns:a16="http://schemas.microsoft.com/office/drawing/2014/main" id="{0E4E0753-5B51-4210-E671-C46EFF942D22}"/>
              </a:ext>
            </a:extLst>
          </p:cNvPr>
          <p:cNvSpPr>
            <a:spLocks noGrp="1"/>
          </p:cNvSpPr>
          <p:nvPr>
            <p:ph type="body" sz="half" idx="2"/>
          </p:nvPr>
        </p:nvSpPr>
        <p:spPr/>
        <p:txBody>
          <a:bodyPr>
            <a:normAutofit/>
          </a:bodyPr>
          <a:lstStyle/>
          <a:p>
            <a:r>
              <a:rPr lang="en-US" sz="2400" dirty="0"/>
              <a:t>Caveat</a:t>
            </a:r>
          </a:p>
        </p:txBody>
      </p:sp>
    </p:spTree>
    <p:extLst>
      <p:ext uri="{BB962C8B-B14F-4D97-AF65-F5344CB8AC3E}">
        <p14:creationId xmlns:p14="http://schemas.microsoft.com/office/powerpoint/2010/main" val="667100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09E6-92B1-548E-F5D8-8C2D515F57CB}"/>
              </a:ext>
            </a:extLst>
          </p:cNvPr>
          <p:cNvSpPr>
            <a:spLocks noGrp="1"/>
          </p:cNvSpPr>
          <p:nvPr>
            <p:ph type="title"/>
          </p:nvPr>
        </p:nvSpPr>
        <p:spPr/>
        <p:txBody>
          <a:bodyPr/>
          <a:lstStyle/>
          <a:p>
            <a:r>
              <a:rPr lang="en-US" dirty="0"/>
              <a:t>Order (Proposed)– EXP105, EXP106, or EXP107 </a:t>
            </a:r>
          </a:p>
        </p:txBody>
      </p:sp>
      <p:sp>
        <p:nvSpPr>
          <p:cNvPr id="3" name="Content Placeholder 2">
            <a:extLst>
              <a:ext uri="{FF2B5EF4-FFF2-40B4-BE49-F238E27FC236}">
                <a16:creationId xmlns:a16="http://schemas.microsoft.com/office/drawing/2014/main" id="{F401DF92-86B7-0318-A360-BBE460F5C97E}"/>
              </a:ext>
            </a:extLst>
          </p:cNvPr>
          <p:cNvSpPr>
            <a:spLocks noGrp="1"/>
          </p:cNvSpPr>
          <p:nvPr>
            <p:ph idx="1"/>
          </p:nvPr>
        </p:nvSpPr>
        <p:spPr/>
        <p:txBody>
          <a:bodyPr/>
          <a:lstStyle/>
          <a:p>
            <a:r>
              <a:rPr lang="en-US" dirty="0"/>
              <a:t>The majority of records will use will be EXP105</a:t>
            </a:r>
          </a:p>
          <a:p>
            <a:pPr lvl="1"/>
            <a:r>
              <a:rPr lang="en-US" dirty="0"/>
              <a:t>The grounds for the expungement petition selected in question 9 directs you to the correct order for the case</a:t>
            </a:r>
          </a:p>
          <a:p>
            <a:r>
              <a:rPr lang="en-US" dirty="0"/>
              <a:t>Filling out the form: </a:t>
            </a:r>
          </a:p>
          <a:p>
            <a:pPr lvl="1"/>
            <a:r>
              <a:rPr lang="en-US" dirty="0"/>
              <a:t>Fill out the case caption</a:t>
            </a:r>
          </a:p>
          <a:p>
            <a:pPr lvl="1"/>
            <a:r>
              <a:rPr lang="en-US" dirty="0"/>
              <a:t>If desired, you can fill out the remaining parts of the proposed order however the fillable forms do not have fields for this</a:t>
            </a:r>
          </a:p>
          <a:p>
            <a:pPr lvl="1"/>
            <a:r>
              <a:rPr lang="en-US" dirty="0"/>
              <a:t>Not all jurisdictions use this order </a:t>
            </a:r>
          </a:p>
          <a:p>
            <a:pPr lvl="1"/>
            <a:r>
              <a:rPr lang="en-US" dirty="0"/>
              <a:t>You may want to use the form with the case caption for service and filing and have a proposed order with what you want to court to find prepared to submit to the court at or after the hearing. Some judges may request that you supply them with the order and findings </a:t>
            </a:r>
          </a:p>
        </p:txBody>
      </p:sp>
    </p:spTree>
    <p:extLst>
      <p:ext uri="{BB962C8B-B14F-4D97-AF65-F5344CB8AC3E}">
        <p14:creationId xmlns:p14="http://schemas.microsoft.com/office/powerpoint/2010/main" val="687939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E4AD-7EA5-34CF-109E-97C241F57A92}"/>
              </a:ext>
            </a:extLst>
          </p:cNvPr>
          <p:cNvSpPr>
            <a:spLocks noGrp="1"/>
          </p:cNvSpPr>
          <p:nvPr>
            <p:ph type="title"/>
          </p:nvPr>
        </p:nvSpPr>
        <p:spPr/>
        <p:txBody>
          <a:bodyPr/>
          <a:lstStyle/>
          <a:p>
            <a:r>
              <a:rPr lang="en-US" dirty="0"/>
              <a:t>Orders – EXP105 &amp; EXP106</a:t>
            </a:r>
          </a:p>
        </p:txBody>
      </p:sp>
      <p:pic>
        <p:nvPicPr>
          <p:cNvPr id="6" name="Content Placeholder 5" descr="A screenshot of a computer&#10;&#10;AI-generated content may be incorrect.">
            <a:extLst>
              <a:ext uri="{FF2B5EF4-FFF2-40B4-BE49-F238E27FC236}">
                <a16:creationId xmlns:a16="http://schemas.microsoft.com/office/drawing/2014/main" id="{565B7E48-4D23-89AA-AF6A-54883CD554D1}"/>
              </a:ext>
            </a:extLst>
          </p:cNvPr>
          <p:cNvPicPr>
            <a:picLocks noGrp="1" noChangeAspect="1"/>
          </p:cNvPicPr>
          <p:nvPr>
            <p:ph sz="half" idx="1"/>
          </p:nvPr>
        </p:nvPicPr>
        <p:blipFill>
          <a:blip r:embed="rId2"/>
          <a:stretch>
            <a:fillRect/>
          </a:stretch>
        </p:blipFill>
        <p:spPr>
          <a:xfrm>
            <a:off x="1097280" y="1904827"/>
            <a:ext cx="4938712" cy="3215814"/>
          </a:xfrm>
        </p:spPr>
      </p:pic>
      <p:pic>
        <p:nvPicPr>
          <p:cNvPr id="10" name="Content Placeholder 9" descr="A screenshot of a computer&#10;&#10;AI-generated content may be incorrect.">
            <a:extLst>
              <a:ext uri="{FF2B5EF4-FFF2-40B4-BE49-F238E27FC236}">
                <a16:creationId xmlns:a16="http://schemas.microsoft.com/office/drawing/2014/main" id="{9DB85468-3924-203E-F2E8-F000A06161F4}"/>
              </a:ext>
            </a:extLst>
          </p:cNvPr>
          <p:cNvPicPr>
            <a:picLocks noGrp="1" noChangeAspect="1"/>
          </p:cNvPicPr>
          <p:nvPr>
            <p:ph sz="half" idx="2"/>
          </p:nvPr>
        </p:nvPicPr>
        <p:blipFill>
          <a:blip r:embed="rId3"/>
          <a:stretch>
            <a:fillRect/>
          </a:stretch>
        </p:blipFill>
        <p:spPr>
          <a:xfrm>
            <a:off x="6096000" y="1904827"/>
            <a:ext cx="4937125" cy="3215814"/>
          </a:xfrm>
        </p:spPr>
      </p:pic>
    </p:spTree>
    <p:extLst>
      <p:ext uri="{BB962C8B-B14F-4D97-AF65-F5344CB8AC3E}">
        <p14:creationId xmlns:p14="http://schemas.microsoft.com/office/powerpoint/2010/main" val="308752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98651-810F-4654-1C0C-1FBB91DEA8E9}"/>
              </a:ext>
            </a:extLst>
          </p:cNvPr>
          <p:cNvSpPr>
            <a:spLocks noGrp="1"/>
          </p:cNvSpPr>
          <p:nvPr>
            <p:ph type="title"/>
          </p:nvPr>
        </p:nvSpPr>
        <p:spPr/>
        <p:txBody>
          <a:bodyPr/>
          <a:lstStyle/>
          <a:p>
            <a:r>
              <a:rPr lang="en-US" dirty="0"/>
              <a:t>Why is Criminal Expungement Needed?</a:t>
            </a:r>
            <a:br>
              <a:rPr lang="en-US" dirty="0"/>
            </a:br>
            <a:endParaRPr lang="en-US" dirty="0"/>
          </a:p>
        </p:txBody>
      </p:sp>
      <p:sp>
        <p:nvSpPr>
          <p:cNvPr id="3" name="Content Placeholder 2">
            <a:extLst>
              <a:ext uri="{FF2B5EF4-FFF2-40B4-BE49-F238E27FC236}">
                <a16:creationId xmlns:a16="http://schemas.microsoft.com/office/drawing/2014/main" id="{216D8697-FD0B-9294-CA02-0F21997FF111}"/>
              </a:ext>
            </a:extLst>
          </p:cNvPr>
          <p:cNvSpPr>
            <a:spLocks noGrp="1"/>
          </p:cNvSpPr>
          <p:nvPr>
            <p:ph idx="1"/>
          </p:nvPr>
        </p:nvSpPr>
        <p:spPr/>
        <p:txBody>
          <a:bodyPr/>
          <a:lstStyle/>
          <a:p>
            <a:pPr marL="285750" indent="-285750">
              <a:buFont typeface="Arial"/>
              <a:buChar char="•"/>
            </a:pPr>
            <a:r>
              <a:rPr lang="en-US" dirty="0">
                <a:solidFill>
                  <a:schemeClr val="tx2">
                    <a:lumMod val="75000"/>
                  </a:schemeClr>
                </a:solidFill>
                <a:ea typeface="+mn-lt"/>
                <a:cs typeface="+mn-lt"/>
              </a:rPr>
              <a:t>Societal exclusion due to criminal history </a:t>
            </a:r>
          </a:p>
          <a:p>
            <a:pPr marL="742950" lvl="1" indent="-285750">
              <a:buFont typeface="Arial"/>
              <a:buChar char="•"/>
            </a:pPr>
            <a:r>
              <a:rPr lang="en-US" sz="2000" dirty="0">
                <a:solidFill>
                  <a:schemeClr val="tx2">
                    <a:lumMod val="75000"/>
                  </a:schemeClr>
                </a:solidFill>
                <a:ea typeface="+mn-lt"/>
                <a:cs typeface="+mn-lt"/>
              </a:rPr>
              <a:t>Employment: Any record, even arrest, can impact hiring decision </a:t>
            </a:r>
          </a:p>
          <a:p>
            <a:pPr marL="742950" lvl="1" indent="-285750">
              <a:buFont typeface="Arial"/>
              <a:buChar char="•"/>
            </a:pPr>
            <a:r>
              <a:rPr lang="en-US" sz="2000" dirty="0">
                <a:solidFill>
                  <a:schemeClr val="tx2">
                    <a:lumMod val="75000"/>
                  </a:schemeClr>
                </a:solidFill>
                <a:ea typeface="+mn-lt"/>
                <a:cs typeface="+mn-lt"/>
              </a:rPr>
              <a:t>Housing: Scarcity of affordable housing means landlords can be picky about who to rent to </a:t>
            </a:r>
          </a:p>
          <a:p>
            <a:pPr marL="742950" lvl="1" indent="-285750">
              <a:buFont typeface="Arial"/>
              <a:buChar char="•"/>
            </a:pPr>
            <a:r>
              <a:rPr lang="en-US" sz="2000" dirty="0">
                <a:solidFill>
                  <a:schemeClr val="tx2">
                    <a:lumMod val="75000"/>
                  </a:schemeClr>
                </a:solidFill>
                <a:ea typeface="+mn-lt"/>
                <a:cs typeface="+mn-lt"/>
              </a:rPr>
              <a:t>Other areas of life:</a:t>
            </a:r>
          </a:p>
          <a:p>
            <a:pPr marL="1200150" lvl="2" indent="-285750">
              <a:buFont typeface="Arial"/>
              <a:buChar char="•"/>
            </a:pPr>
            <a:r>
              <a:rPr lang="en-US" sz="2000" dirty="0">
                <a:solidFill>
                  <a:schemeClr val="tx2">
                    <a:lumMod val="75000"/>
                  </a:schemeClr>
                </a:solidFill>
                <a:ea typeface="+mn-lt"/>
                <a:cs typeface="+mn-lt"/>
              </a:rPr>
              <a:t>Coaching, volunteering at kids’ school, community service, visiting incarcerated family members or family members on military bases, etc. </a:t>
            </a:r>
          </a:p>
          <a:p>
            <a:pPr marL="285750" indent="-285750">
              <a:buFont typeface="Arial"/>
              <a:buChar char="•"/>
            </a:pPr>
            <a:r>
              <a:rPr lang="en-US" dirty="0">
                <a:solidFill>
                  <a:schemeClr val="tx2">
                    <a:lumMod val="75000"/>
                  </a:schemeClr>
                </a:solidFill>
                <a:ea typeface="+mn-lt"/>
                <a:cs typeface="+mn-lt"/>
              </a:rPr>
              <a:t>Systemic racism in the criminal justice system </a:t>
            </a:r>
          </a:p>
          <a:p>
            <a:pPr marL="285750" indent="-285750">
              <a:buFont typeface="Arial"/>
              <a:buChar char="•"/>
            </a:pPr>
            <a:r>
              <a:rPr lang="en-US" dirty="0">
                <a:solidFill>
                  <a:schemeClr val="tx2">
                    <a:lumMod val="75000"/>
                  </a:schemeClr>
                </a:solidFill>
                <a:ea typeface="+mn-lt"/>
                <a:cs typeface="+mn-lt"/>
              </a:rPr>
              <a:t>Keeps people in poverty</a:t>
            </a:r>
          </a:p>
          <a:p>
            <a:pPr marL="285750" indent="-285750">
              <a:buFont typeface="Arial"/>
              <a:buChar char="•"/>
            </a:pPr>
            <a:r>
              <a:rPr lang="en-US" dirty="0">
                <a:solidFill>
                  <a:schemeClr val="tx2">
                    <a:lumMod val="75000"/>
                  </a:schemeClr>
                </a:solidFill>
                <a:ea typeface="+mn-lt"/>
                <a:cs typeface="+mn-lt"/>
              </a:rPr>
              <a:t>Expungement is the means to help people overcome these barriers despite past mistakes</a:t>
            </a:r>
            <a:endParaRPr lang="en-US" sz="1800" dirty="0">
              <a:solidFill>
                <a:schemeClr val="tx2">
                  <a:lumMod val="75000"/>
                </a:schemeClr>
              </a:solidFill>
              <a:cs typeface="Calibri"/>
            </a:endParaRPr>
          </a:p>
          <a:p>
            <a:endParaRPr lang="en-US" b="1" dirty="0">
              <a:solidFill>
                <a:schemeClr val="accent2">
                  <a:lumMod val="75000"/>
                </a:schemeClr>
              </a:solidFill>
              <a:cs typeface="Calibri"/>
            </a:endParaRPr>
          </a:p>
          <a:p>
            <a:endParaRPr lang="en-US" dirty="0"/>
          </a:p>
        </p:txBody>
      </p:sp>
    </p:spTree>
    <p:extLst>
      <p:ext uri="{BB962C8B-B14F-4D97-AF65-F5344CB8AC3E}">
        <p14:creationId xmlns:p14="http://schemas.microsoft.com/office/powerpoint/2010/main" val="4232441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E48A-707D-C989-6D23-0716032C7BD6}"/>
              </a:ext>
            </a:extLst>
          </p:cNvPr>
          <p:cNvSpPr>
            <a:spLocks noGrp="1"/>
          </p:cNvSpPr>
          <p:nvPr>
            <p:ph type="title"/>
          </p:nvPr>
        </p:nvSpPr>
        <p:spPr/>
        <p:txBody>
          <a:bodyPr>
            <a:normAutofit fontScale="90000"/>
          </a:bodyPr>
          <a:lstStyle/>
          <a:p>
            <a:r>
              <a:rPr lang="en-US" sz="4000" dirty="0"/>
              <a:t>Orders continued – EXP107</a:t>
            </a:r>
            <a:br>
              <a:rPr lang="en-US" dirty="0"/>
            </a:br>
            <a:r>
              <a:rPr lang="en-US" sz="2200" dirty="0"/>
              <a:t>Used for Inherent Authority Expungement Requests, which are not a focus of our program, but you may choose to do one of these in concurrently when working on cases with a client that qualify for full statutory expungement</a:t>
            </a:r>
            <a:br>
              <a:rPr lang="en-US" sz="2200" dirty="0"/>
            </a:br>
            <a:endParaRPr lang="en-US" sz="2200" dirty="0"/>
          </a:p>
        </p:txBody>
      </p:sp>
      <p:pic>
        <p:nvPicPr>
          <p:cNvPr id="5" name="Content Placeholder 4" descr="A screenshot of a computer&#10;&#10;AI-generated content may be incorrect.">
            <a:extLst>
              <a:ext uri="{FF2B5EF4-FFF2-40B4-BE49-F238E27FC236}">
                <a16:creationId xmlns:a16="http://schemas.microsoft.com/office/drawing/2014/main" id="{EC2F5563-E882-4C66-2D8A-FFEA234516B7}"/>
              </a:ext>
            </a:extLst>
          </p:cNvPr>
          <p:cNvPicPr>
            <a:picLocks noGrp="1" noChangeAspect="1"/>
          </p:cNvPicPr>
          <p:nvPr>
            <p:ph idx="1"/>
          </p:nvPr>
        </p:nvPicPr>
        <p:blipFill>
          <a:blip r:embed="rId2"/>
          <a:stretch>
            <a:fillRect/>
          </a:stretch>
        </p:blipFill>
        <p:spPr>
          <a:xfrm>
            <a:off x="2291246" y="1846263"/>
            <a:ext cx="7669834" cy="4022725"/>
          </a:xfrm>
        </p:spPr>
      </p:pic>
    </p:spTree>
    <p:extLst>
      <p:ext uri="{BB962C8B-B14F-4D97-AF65-F5344CB8AC3E}">
        <p14:creationId xmlns:p14="http://schemas.microsoft.com/office/powerpoint/2010/main" val="2771597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E64B-083A-0383-B7FE-09BE480BC3D5}"/>
              </a:ext>
            </a:extLst>
          </p:cNvPr>
          <p:cNvSpPr>
            <a:spLocks noGrp="1"/>
          </p:cNvSpPr>
          <p:nvPr>
            <p:ph type="title"/>
          </p:nvPr>
        </p:nvSpPr>
        <p:spPr/>
        <p:txBody>
          <a:bodyPr/>
          <a:lstStyle/>
          <a:p>
            <a:r>
              <a:rPr lang="en-US" dirty="0"/>
              <a:t>Affidavit of Attorney for Court Fee Waiver – Form FEE116</a:t>
            </a:r>
          </a:p>
        </p:txBody>
      </p:sp>
      <p:pic>
        <p:nvPicPr>
          <p:cNvPr id="5" name="Content Placeholder 4" descr="A screenshot of a computer&#10;&#10;AI-generated content may be incorrect.">
            <a:extLst>
              <a:ext uri="{FF2B5EF4-FFF2-40B4-BE49-F238E27FC236}">
                <a16:creationId xmlns:a16="http://schemas.microsoft.com/office/drawing/2014/main" id="{4C9794D6-FFA8-30B3-1A39-1AD47E5510B6}"/>
              </a:ext>
            </a:extLst>
          </p:cNvPr>
          <p:cNvPicPr>
            <a:picLocks noGrp="1" noChangeAspect="1"/>
          </p:cNvPicPr>
          <p:nvPr>
            <p:ph idx="1"/>
          </p:nvPr>
        </p:nvPicPr>
        <p:blipFill>
          <a:blip r:embed="rId2"/>
          <a:stretch>
            <a:fillRect/>
          </a:stretch>
        </p:blipFill>
        <p:spPr>
          <a:xfrm>
            <a:off x="2291246" y="1846263"/>
            <a:ext cx="7669834" cy="4022725"/>
          </a:xfrm>
        </p:spPr>
      </p:pic>
    </p:spTree>
    <p:extLst>
      <p:ext uri="{BB962C8B-B14F-4D97-AF65-F5344CB8AC3E}">
        <p14:creationId xmlns:p14="http://schemas.microsoft.com/office/powerpoint/2010/main" val="3540815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BE56-845F-62AF-8B61-F91B1290853F}"/>
              </a:ext>
            </a:extLst>
          </p:cNvPr>
          <p:cNvSpPr>
            <a:spLocks noGrp="1"/>
          </p:cNvSpPr>
          <p:nvPr>
            <p:ph type="title"/>
          </p:nvPr>
        </p:nvSpPr>
        <p:spPr/>
        <p:txBody>
          <a:bodyPr/>
          <a:lstStyle/>
          <a:p>
            <a:r>
              <a:rPr lang="en-US" dirty="0"/>
              <a:t>Proof of Service – Form EXP104</a:t>
            </a:r>
          </a:p>
        </p:txBody>
      </p:sp>
      <p:sp>
        <p:nvSpPr>
          <p:cNvPr id="3" name="Content Placeholder 2">
            <a:extLst>
              <a:ext uri="{FF2B5EF4-FFF2-40B4-BE49-F238E27FC236}">
                <a16:creationId xmlns:a16="http://schemas.microsoft.com/office/drawing/2014/main" id="{3F8EBA54-147E-9E4D-1826-2DA4172937B6}"/>
              </a:ext>
            </a:extLst>
          </p:cNvPr>
          <p:cNvSpPr>
            <a:spLocks noGrp="1"/>
          </p:cNvSpPr>
          <p:nvPr>
            <p:ph idx="1"/>
          </p:nvPr>
        </p:nvSpPr>
        <p:spPr/>
        <p:txBody>
          <a:bodyPr>
            <a:normAutofit lnSpcReduction="10000"/>
          </a:bodyPr>
          <a:lstStyle/>
          <a:p>
            <a:r>
              <a:rPr lang="en-US" dirty="0"/>
              <a:t>The proof of service is where you indicate which agencies are to be served with the expungement petition and proposed order for the record</a:t>
            </a:r>
          </a:p>
          <a:p>
            <a:pPr lvl="1"/>
            <a:r>
              <a:rPr lang="en-US" dirty="0"/>
              <a:t>All agencies that have pre-checked boxes (boxes 1-6) on the form must be served </a:t>
            </a:r>
          </a:p>
          <a:p>
            <a:pPr lvl="1"/>
            <a:r>
              <a:rPr lang="en-US" dirty="0"/>
              <a:t>In addition, law enforcement agencies and municipal prosecutors need to be served if they were involved in the case (boxes 7 and 8)</a:t>
            </a:r>
          </a:p>
          <a:p>
            <a:pPr lvl="2"/>
            <a:r>
              <a:rPr lang="en-US" dirty="0"/>
              <a:t>This information can be found in MCRO, on the Register of Actions for the case, and on the client’s BCA record</a:t>
            </a:r>
          </a:p>
          <a:p>
            <a:pPr lvl="1"/>
            <a:r>
              <a:rPr lang="en-US" dirty="0"/>
              <a:t>Boxes 9 and 10 should be served if a client is seeking clearance to work in a field requiring DHS or Department of Health background check clearance</a:t>
            </a:r>
          </a:p>
          <a:p>
            <a:pPr lvl="2"/>
            <a:r>
              <a:rPr lang="en-US" dirty="0"/>
              <a:t>If a client has a record that has been automatically expunged but that is insufficient relief, these will usually be the agencies needing to be served. </a:t>
            </a:r>
          </a:p>
          <a:p>
            <a:pPr lvl="2"/>
            <a:r>
              <a:rPr lang="en-US" dirty="0"/>
              <a:t>It’s a good idea to serve these two agencies even if a client doesn’t have a specific need at the moment for this type of clearance. Family caregiving or other issues often arise for people</a:t>
            </a:r>
          </a:p>
          <a:p>
            <a:pPr lvl="1"/>
            <a:r>
              <a:rPr lang="en-US" dirty="0"/>
              <a:t>Boxes 11 – 13 should be served if the case involves records held by these agencies</a:t>
            </a:r>
          </a:p>
          <a:p>
            <a:pPr lvl="1"/>
            <a:r>
              <a:rPr lang="en-US" dirty="0"/>
              <a:t>Boxes 14 and 15 are available to add agencies for service</a:t>
            </a:r>
          </a:p>
          <a:p>
            <a:pPr lvl="2"/>
            <a:r>
              <a:rPr lang="en-US" dirty="0"/>
              <a:t>Commissioners of children, youth, and families, professional educator licensing and standards board, or other agencies impacting your client</a:t>
            </a:r>
          </a:p>
        </p:txBody>
      </p:sp>
    </p:spTree>
    <p:extLst>
      <p:ext uri="{BB962C8B-B14F-4D97-AF65-F5344CB8AC3E}">
        <p14:creationId xmlns:p14="http://schemas.microsoft.com/office/powerpoint/2010/main" val="2322081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5A7E-31B3-CE6A-E518-0B1002C37BE9}"/>
              </a:ext>
            </a:extLst>
          </p:cNvPr>
          <p:cNvSpPr>
            <a:spLocks noGrp="1"/>
          </p:cNvSpPr>
          <p:nvPr>
            <p:ph type="title"/>
          </p:nvPr>
        </p:nvSpPr>
        <p:spPr/>
        <p:txBody>
          <a:bodyPr/>
          <a:lstStyle/>
          <a:p>
            <a:r>
              <a:rPr lang="en-US" dirty="0"/>
              <a:t>Proof of Service (EXP104)</a:t>
            </a:r>
          </a:p>
        </p:txBody>
      </p:sp>
      <p:pic>
        <p:nvPicPr>
          <p:cNvPr id="10" name="Content Placeholder 9" descr="A computer screen shot of a computer screen&#10;&#10;AI-generated content may be incorrect.">
            <a:extLst>
              <a:ext uri="{FF2B5EF4-FFF2-40B4-BE49-F238E27FC236}">
                <a16:creationId xmlns:a16="http://schemas.microsoft.com/office/drawing/2014/main" id="{E20B72D7-9BAF-7FBC-65C8-79A1327DF0B6}"/>
              </a:ext>
            </a:extLst>
          </p:cNvPr>
          <p:cNvPicPr>
            <a:picLocks noGrp="1" noChangeAspect="1"/>
          </p:cNvPicPr>
          <p:nvPr>
            <p:ph sz="half" idx="1"/>
          </p:nvPr>
        </p:nvPicPr>
        <p:blipFill>
          <a:blip r:embed="rId2"/>
          <a:stretch>
            <a:fillRect/>
          </a:stretch>
        </p:blipFill>
        <p:spPr>
          <a:xfrm>
            <a:off x="1096963" y="1959429"/>
            <a:ext cx="4938712" cy="3193340"/>
          </a:xfrm>
        </p:spPr>
      </p:pic>
      <p:pic>
        <p:nvPicPr>
          <p:cNvPr id="12" name="Content Placeholder 11" descr="A screenshot of a computer&#10;&#10;AI-generated content may be incorrect.">
            <a:extLst>
              <a:ext uri="{FF2B5EF4-FFF2-40B4-BE49-F238E27FC236}">
                <a16:creationId xmlns:a16="http://schemas.microsoft.com/office/drawing/2014/main" id="{B23186FD-5930-3177-426D-C6913C7F2600}"/>
              </a:ext>
            </a:extLst>
          </p:cNvPr>
          <p:cNvPicPr>
            <a:picLocks noGrp="1" noChangeAspect="1"/>
          </p:cNvPicPr>
          <p:nvPr>
            <p:ph sz="half" idx="2"/>
          </p:nvPr>
        </p:nvPicPr>
        <p:blipFill>
          <a:blip r:embed="rId3"/>
          <a:stretch>
            <a:fillRect/>
          </a:stretch>
        </p:blipFill>
        <p:spPr>
          <a:xfrm>
            <a:off x="6096000" y="1959429"/>
            <a:ext cx="4937125" cy="3193340"/>
          </a:xfrm>
        </p:spPr>
      </p:pic>
    </p:spTree>
    <p:extLst>
      <p:ext uri="{BB962C8B-B14F-4D97-AF65-F5344CB8AC3E}">
        <p14:creationId xmlns:p14="http://schemas.microsoft.com/office/powerpoint/2010/main" val="3094990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9BFD-2F8F-F2CD-DAF1-D09D83860BBA}"/>
              </a:ext>
            </a:extLst>
          </p:cNvPr>
          <p:cNvSpPr>
            <a:spLocks noGrp="1"/>
          </p:cNvSpPr>
          <p:nvPr>
            <p:ph type="title"/>
          </p:nvPr>
        </p:nvSpPr>
        <p:spPr/>
        <p:txBody>
          <a:bodyPr/>
          <a:lstStyle/>
          <a:p>
            <a:r>
              <a:rPr lang="en-US" dirty="0"/>
              <a:t>Review and Finalize Pleadings</a:t>
            </a:r>
          </a:p>
        </p:txBody>
      </p:sp>
      <p:sp>
        <p:nvSpPr>
          <p:cNvPr id="3" name="Content Placeholder 2">
            <a:extLst>
              <a:ext uri="{FF2B5EF4-FFF2-40B4-BE49-F238E27FC236}">
                <a16:creationId xmlns:a16="http://schemas.microsoft.com/office/drawing/2014/main" id="{E4B1232D-0C78-07D9-DA62-E2764F277BB5}"/>
              </a:ext>
            </a:extLst>
          </p:cNvPr>
          <p:cNvSpPr>
            <a:spLocks noGrp="1"/>
          </p:cNvSpPr>
          <p:nvPr>
            <p:ph idx="1"/>
          </p:nvPr>
        </p:nvSpPr>
        <p:spPr/>
        <p:txBody>
          <a:bodyPr/>
          <a:lstStyle/>
          <a:p>
            <a:pPr>
              <a:buFont typeface="Arial" panose="020B0604020202020204" pitchFamily="34" charset="0"/>
              <a:buChar char="•"/>
            </a:pPr>
            <a:r>
              <a:rPr lang="en-US" dirty="0"/>
              <a:t>Review for accuracy</a:t>
            </a:r>
          </a:p>
          <a:p>
            <a:pPr>
              <a:buFont typeface="Arial" panose="020B0604020202020204" pitchFamily="34" charset="0"/>
              <a:buChar char="•"/>
            </a:pPr>
            <a:r>
              <a:rPr lang="en-US" dirty="0"/>
              <a:t>Edit</a:t>
            </a:r>
          </a:p>
          <a:p>
            <a:pPr>
              <a:buFont typeface="Arial" panose="020B0604020202020204" pitchFamily="34" charset="0"/>
              <a:buChar char="•"/>
            </a:pPr>
            <a:r>
              <a:rPr lang="en-US" dirty="0"/>
              <a:t>Make sure you have attachments you want to submit with the petition</a:t>
            </a:r>
          </a:p>
          <a:p>
            <a:pPr>
              <a:buFont typeface="Arial" panose="020B0604020202020204" pitchFamily="34" charset="0"/>
              <a:buChar char="•"/>
            </a:pPr>
            <a:r>
              <a:rPr lang="en-US" dirty="0"/>
              <a:t>Elizabeth Fowlds, </a:t>
            </a:r>
            <a:r>
              <a:rPr lang="en-US" dirty="0">
                <a:hlinkClick r:id="rId2"/>
              </a:rPr>
              <a:t>elizabeth@vlnmn.org</a:t>
            </a:r>
            <a:r>
              <a:rPr lang="en-US" dirty="0"/>
              <a:t> will be happy to review your documents if you’d like (this is not required)</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833494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3912-E8E2-347C-55DA-4514CDD231DA}"/>
              </a:ext>
            </a:extLst>
          </p:cNvPr>
          <p:cNvSpPr>
            <a:spLocks noGrp="1"/>
          </p:cNvSpPr>
          <p:nvPr>
            <p:ph type="title"/>
          </p:nvPr>
        </p:nvSpPr>
        <p:spPr/>
        <p:txBody>
          <a:bodyPr/>
          <a:lstStyle/>
          <a:p>
            <a:r>
              <a:rPr lang="en-US" dirty="0"/>
              <a:t>Have the client review and sign the petition</a:t>
            </a:r>
          </a:p>
        </p:txBody>
      </p:sp>
      <p:sp>
        <p:nvSpPr>
          <p:cNvPr id="3" name="Content Placeholder 2">
            <a:extLst>
              <a:ext uri="{FF2B5EF4-FFF2-40B4-BE49-F238E27FC236}">
                <a16:creationId xmlns:a16="http://schemas.microsoft.com/office/drawing/2014/main" id="{DDC51520-CF78-2058-E6AB-5563B838F3B4}"/>
              </a:ext>
            </a:extLst>
          </p:cNvPr>
          <p:cNvSpPr>
            <a:spLocks noGrp="1"/>
          </p:cNvSpPr>
          <p:nvPr>
            <p:ph idx="1"/>
          </p:nvPr>
        </p:nvSpPr>
        <p:spPr/>
        <p:txBody>
          <a:bodyPr/>
          <a:lstStyle/>
          <a:p>
            <a:r>
              <a:rPr lang="en-US" dirty="0"/>
              <a:t>Digital signatures are acceptable: /s/Client’s Name</a:t>
            </a:r>
          </a:p>
          <a:p>
            <a:r>
              <a:rPr lang="en-US" dirty="0"/>
              <a:t>Make sure all of your client’s information under the signature line is current</a:t>
            </a:r>
          </a:p>
        </p:txBody>
      </p:sp>
    </p:spTree>
    <p:extLst>
      <p:ext uri="{BB962C8B-B14F-4D97-AF65-F5344CB8AC3E}">
        <p14:creationId xmlns:p14="http://schemas.microsoft.com/office/powerpoint/2010/main" val="2310315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E2591-D718-A69F-2135-200256613D91}"/>
              </a:ext>
            </a:extLst>
          </p:cNvPr>
          <p:cNvSpPr>
            <a:spLocks noGrp="1"/>
          </p:cNvSpPr>
          <p:nvPr>
            <p:ph type="title"/>
          </p:nvPr>
        </p:nvSpPr>
        <p:spPr/>
        <p:txBody>
          <a:bodyPr/>
          <a:lstStyle/>
          <a:p>
            <a:r>
              <a:rPr lang="en-US" dirty="0"/>
              <a:t>Schedule the expungement hearing</a:t>
            </a:r>
          </a:p>
        </p:txBody>
      </p:sp>
      <p:sp>
        <p:nvSpPr>
          <p:cNvPr id="3" name="Content Placeholder 2">
            <a:extLst>
              <a:ext uri="{FF2B5EF4-FFF2-40B4-BE49-F238E27FC236}">
                <a16:creationId xmlns:a16="http://schemas.microsoft.com/office/drawing/2014/main" id="{DC1E7E54-2804-B1A8-A4F7-1F2872B4DBD2}"/>
              </a:ext>
            </a:extLst>
          </p:cNvPr>
          <p:cNvSpPr>
            <a:spLocks noGrp="1"/>
          </p:cNvSpPr>
          <p:nvPr>
            <p:ph idx="1"/>
          </p:nvPr>
        </p:nvSpPr>
        <p:spPr/>
        <p:txBody>
          <a:bodyPr>
            <a:normAutofit/>
          </a:bodyPr>
          <a:lstStyle/>
          <a:p>
            <a:pPr marL="114300" indent="0">
              <a:buNone/>
            </a:pPr>
            <a:r>
              <a:rPr lang="en-US" b="1" dirty="0">
                <a:cs typeface="Calibri"/>
              </a:rPr>
              <a:t> </a:t>
            </a:r>
            <a:endParaRPr lang="en-US" dirty="0">
              <a:ea typeface="+mn-lt"/>
              <a:cs typeface="+mn-lt"/>
            </a:endParaRPr>
          </a:p>
          <a:p>
            <a:pPr lvl="1">
              <a:buClr>
                <a:srgbClr val="438086"/>
              </a:buClr>
            </a:pPr>
            <a:r>
              <a:rPr lang="en-US" dirty="0">
                <a:cs typeface="Calibri"/>
              </a:rPr>
              <a:t>Call the county court administration to schedule – you can find the directory on the Judicial Branch Website</a:t>
            </a:r>
            <a:endParaRPr lang="en-US" dirty="0">
              <a:ea typeface="+mn-lt"/>
              <a:cs typeface="+mn-lt"/>
            </a:endParaRPr>
          </a:p>
          <a:p>
            <a:pPr lvl="2"/>
            <a:r>
              <a:rPr lang="en-US" sz="1800" dirty="0">
                <a:cs typeface="Calibri"/>
              </a:rPr>
              <a:t>Some courts want the filings before they will give you the hearing </a:t>
            </a:r>
          </a:p>
          <a:p>
            <a:pPr lvl="2">
              <a:buClr>
                <a:srgbClr val="A04DA3"/>
              </a:buClr>
            </a:pPr>
            <a:r>
              <a:rPr lang="en-US" sz="1800" dirty="0">
                <a:cs typeface="Calibri"/>
              </a:rPr>
              <a:t>Some courts do not have hearings but will review the pleading papers submitted and make a ruling</a:t>
            </a:r>
          </a:p>
          <a:p>
            <a:pPr lvl="1">
              <a:buClr>
                <a:srgbClr val="438086"/>
              </a:buClr>
            </a:pPr>
            <a:r>
              <a:rPr lang="en-US" dirty="0">
                <a:cs typeface="Calibri"/>
              </a:rPr>
              <a:t>Confirm if the court hearing will be remote or in-person </a:t>
            </a:r>
          </a:p>
          <a:p>
            <a:pPr lvl="2">
              <a:buClr>
                <a:srgbClr val="438086"/>
              </a:buClr>
            </a:pPr>
            <a:r>
              <a:rPr lang="en-US" dirty="0">
                <a:cs typeface="Calibri"/>
              </a:rPr>
              <a:t>the default in Minnesota is remote but some courts still conduct these in-person</a:t>
            </a:r>
          </a:p>
          <a:p>
            <a:pPr lvl="2">
              <a:buClr>
                <a:srgbClr val="438086"/>
              </a:buClr>
            </a:pPr>
            <a:r>
              <a:rPr lang="en-US" dirty="0">
                <a:ea typeface="+mn-lt"/>
                <a:cs typeface="+mn-lt"/>
              </a:rPr>
              <a:t>If it’s likely to be in-person, VLN will give you notice of this when sending the client to you for potential placement</a:t>
            </a:r>
          </a:p>
          <a:p>
            <a:pPr lvl="1">
              <a:buClr>
                <a:srgbClr val="438086"/>
              </a:buClr>
            </a:pPr>
            <a:r>
              <a:rPr lang="en-US" dirty="0">
                <a:cs typeface="Calibri"/>
              </a:rPr>
              <a:t>Schedule a hearing date </a:t>
            </a:r>
            <a:r>
              <a:rPr lang="en-US" b="1" dirty="0">
                <a:cs typeface="Calibri"/>
              </a:rPr>
              <a:t>at least 63 days out </a:t>
            </a:r>
            <a:r>
              <a:rPr lang="en-US" dirty="0">
                <a:cs typeface="Calibri"/>
              </a:rPr>
              <a:t>from service</a:t>
            </a:r>
          </a:p>
          <a:p>
            <a:pPr lvl="2">
              <a:buClr>
                <a:srgbClr val="A04DA3"/>
              </a:buClr>
            </a:pPr>
            <a:r>
              <a:rPr lang="en-US" sz="1800" dirty="0">
                <a:cs typeface="Calibri"/>
              </a:rPr>
              <a:t>Build in more time for service and filing, so 70-75 is best</a:t>
            </a:r>
            <a:endParaRPr lang="en-US" sz="1800" dirty="0">
              <a:ea typeface="+mn-lt"/>
              <a:cs typeface="+mn-lt"/>
            </a:endParaRPr>
          </a:p>
          <a:p>
            <a:pPr lvl="2">
              <a:buClr>
                <a:srgbClr val="A04DA3"/>
              </a:buClr>
            </a:pPr>
            <a:r>
              <a:rPr lang="en-US" sz="1800" dirty="0">
                <a:cs typeface="Calibri"/>
              </a:rPr>
              <a:t>Enter the date, time, and location in the Notice of Hearing section of the Petition</a:t>
            </a:r>
            <a:endParaRPr lang="en-US" dirty="0">
              <a:cs typeface="Calibri"/>
            </a:endParaRPr>
          </a:p>
          <a:p>
            <a:pPr lvl="1">
              <a:buClr>
                <a:srgbClr val="438086"/>
              </a:buClr>
            </a:pPr>
            <a:r>
              <a:rPr lang="en-US" b="1" dirty="0">
                <a:ea typeface="+mn-lt"/>
                <a:cs typeface="Calibri"/>
              </a:rPr>
              <a:t>Add the Hearing information to the Notice of Hearing and Petition for Expungement</a:t>
            </a:r>
            <a:endParaRPr lang="en-US" b="1" dirty="0">
              <a:ea typeface="+mn-lt"/>
              <a:cs typeface="+mn-lt"/>
            </a:endParaRPr>
          </a:p>
          <a:p>
            <a:pPr marL="384048" lvl="2" indent="0">
              <a:buClr>
                <a:srgbClr val="A04DA3"/>
              </a:buClr>
              <a:buNone/>
            </a:pPr>
            <a:endParaRPr lang="en-US" sz="1800" dirty="0">
              <a:ea typeface="+mn-lt"/>
              <a:cs typeface="+mn-lt"/>
            </a:endParaRPr>
          </a:p>
          <a:p>
            <a:endParaRPr lang="en-US" dirty="0"/>
          </a:p>
        </p:txBody>
      </p:sp>
    </p:spTree>
    <p:extLst>
      <p:ext uri="{BB962C8B-B14F-4D97-AF65-F5344CB8AC3E}">
        <p14:creationId xmlns:p14="http://schemas.microsoft.com/office/powerpoint/2010/main" val="2346600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9ADE-EFE5-1F50-D23C-C94D78BA294A}"/>
              </a:ext>
            </a:extLst>
          </p:cNvPr>
          <p:cNvSpPr>
            <a:spLocks noGrp="1"/>
          </p:cNvSpPr>
          <p:nvPr>
            <p:ph type="title"/>
          </p:nvPr>
        </p:nvSpPr>
        <p:spPr/>
        <p:txBody>
          <a:bodyPr>
            <a:normAutofit/>
          </a:bodyPr>
          <a:lstStyle/>
          <a:p>
            <a:r>
              <a:rPr lang="en-US" sz="4000" dirty="0"/>
              <a:t>Service </a:t>
            </a:r>
          </a:p>
        </p:txBody>
      </p:sp>
      <p:sp>
        <p:nvSpPr>
          <p:cNvPr id="3" name="Content Placeholder 2">
            <a:extLst>
              <a:ext uri="{FF2B5EF4-FFF2-40B4-BE49-F238E27FC236}">
                <a16:creationId xmlns:a16="http://schemas.microsoft.com/office/drawing/2014/main" id="{06B5E7FD-D193-7CD1-5B93-31C1AAD2F89E}"/>
              </a:ext>
            </a:extLst>
          </p:cNvPr>
          <p:cNvSpPr>
            <a:spLocks noGrp="1"/>
          </p:cNvSpPr>
          <p:nvPr>
            <p:ph idx="1"/>
          </p:nvPr>
        </p:nvSpPr>
        <p:spPr/>
        <p:txBody>
          <a:bodyPr/>
          <a:lstStyle/>
          <a:p>
            <a:pPr marL="114300" indent="0">
              <a:buNone/>
            </a:pPr>
            <a:r>
              <a:rPr lang="en-US" sz="2400" dirty="0">
                <a:ea typeface="+mn-lt"/>
                <a:cs typeface="+mn-lt"/>
              </a:rPr>
              <a:t>Service: </a:t>
            </a:r>
            <a:endParaRPr lang="en-US" sz="2400" dirty="0"/>
          </a:p>
          <a:p>
            <a:pPr lvl="1">
              <a:buClr>
                <a:srgbClr val="438086"/>
              </a:buClr>
            </a:pPr>
            <a:r>
              <a:rPr lang="en-US" sz="2400" dirty="0">
                <a:cs typeface="Calibri"/>
              </a:rPr>
              <a:t>Mail the following to every address on the proof of service form you need:</a:t>
            </a:r>
          </a:p>
          <a:p>
            <a:pPr lvl="2"/>
            <a:r>
              <a:rPr lang="en-US" sz="2400" dirty="0">
                <a:cs typeface="Calibri"/>
              </a:rPr>
              <a:t>Petition and supporting documents</a:t>
            </a:r>
          </a:p>
          <a:p>
            <a:pPr lvl="2"/>
            <a:r>
              <a:rPr lang="en-US" sz="2400" dirty="0">
                <a:cs typeface="Calibri"/>
              </a:rPr>
              <a:t>Proposed Order</a:t>
            </a:r>
            <a:endParaRPr lang="en-US" sz="2400" dirty="0">
              <a:ea typeface="+mn-lt"/>
              <a:cs typeface="+mn-lt"/>
            </a:endParaRPr>
          </a:p>
          <a:p>
            <a:pPr lvl="2">
              <a:buClr>
                <a:srgbClr val="A04DA3"/>
              </a:buClr>
            </a:pPr>
            <a:r>
              <a:rPr lang="en-US" sz="2400" dirty="0">
                <a:cs typeface="Calibri"/>
              </a:rPr>
              <a:t>Can also send your certificate of representation</a:t>
            </a:r>
          </a:p>
          <a:p>
            <a:pPr lvl="2">
              <a:buClr>
                <a:srgbClr val="A04DA3"/>
              </a:buClr>
            </a:pPr>
            <a:r>
              <a:rPr lang="en-US" sz="2400" dirty="0">
                <a:cs typeface="Calibri"/>
              </a:rPr>
              <a:t>The Fee Waiver Affidavit it NOT part of service</a:t>
            </a:r>
          </a:p>
          <a:p>
            <a:pPr lvl="1"/>
            <a:r>
              <a:rPr lang="en-US" sz="2400" dirty="0">
                <a:cs typeface="Calibri"/>
              </a:rPr>
              <a:t>About 10-12 copies, separate envelopes, mail at same time</a:t>
            </a:r>
          </a:p>
          <a:p>
            <a:pPr lvl="1">
              <a:buClr>
                <a:srgbClr val="438086"/>
              </a:buClr>
            </a:pPr>
            <a:r>
              <a:rPr lang="en-US" sz="2400" dirty="0">
                <a:cs typeface="Calibri"/>
              </a:rPr>
              <a:t>Whoever serves the documents completes and signs the Proof of Service </a:t>
            </a:r>
          </a:p>
          <a:p>
            <a:pPr lvl="2">
              <a:buClr>
                <a:srgbClr val="A04DA3"/>
              </a:buClr>
            </a:pPr>
            <a:r>
              <a:rPr lang="en-US" sz="2400" b="1" dirty="0">
                <a:solidFill>
                  <a:srgbClr val="C00000"/>
                </a:solidFill>
                <a:cs typeface="Calibri"/>
              </a:rPr>
              <a:t>Do not serve this document!</a:t>
            </a:r>
          </a:p>
          <a:p>
            <a:endParaRPr lang="en-US" dirty="0"/>
          </a:p>
        </p:txBody>
      </p:sp>
      <p:sp>
        <p:nvSpPr>
          <p:cNvPr id="4" name="Text Placeholder 3">
            <a:extLst>
              <a:ext uri="{FF2B5EF4-FFF2-40B4-BE49-F238E27FC236}">
                <a16:creationId xmlns:a16="http://schemas.microsoft.com/office/drawing/2014/main" id="{9174AB87-9E51-7966-49DD-D26D92B65ACE}"/>
              </a:ext>
            </a:extLst>
          </p:cNvPr>
          <p:cNvSpPr>
            <a:spLocks noGrp="1"/>
          </p:cNvSpPr>
          <p:nvPr>
            <p:ph type="body" sz="half" idx="2"/>
          </p:nvPr>
        </p:nvSpPr>
        <p:spPr/>
        <p:txBody>
          <a:bodyPr>
            <a:normAutofit/>
          </a:bodyPr>
          <a:lstStyle/>
          <a:p>
            <a:r>
              <a:rPr lang="en-US" sz="4000" dirty="0"/>
              <a:t>Poof of Service Form EXP104</a:t>
            </a:r>
          </a:p>
        </p:txBody>
      </p:sp>
    </p:spTree>
    <p:extLst>
      <p:ext uri="{BB962C8B-B14F-4D97-AF65-F5344CB8AC3E}">
        <p14:creationId xmlns:p14="http://schemas.microsoft.com/office/powerpoint/2010/main" val="1129445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BEE7-964A-A133-E873-9C9520F756C1}"/>
              </a:ext>
            </a:extLst>
          </p:cNvPr>
          <p:cNvSpPr>
            <a:spLocks noGrp="1"/>
          </p:cNvSpPr>
          <p:nvPr>
            <p:ph type="title"/>
          </p:nvPr>
        </p:nvSpPr>
        <p:spPr/>
        <p:txBody>
          <a:bodyPr/>
          <a:lstStyle/>
          <a:p>
            <a:r>
              <a:rPr lang="en-US" dirty="0"/>
              <a:t>Filing</a:t>
            </a:r>
          </a:p>
        </p:txBody>
      </p:sp>
      <p:sp>
        <p:nvSpPr>
          <p:cNvPr id="3" name="Content Placeholder 2">
            <a:extLst>
              <a:ext uri="{FF2B5EF4-FFF2-40B4-BE49-F238E27FC236}">
                <a16:creationId xmlns:a16="http://schemas.microsoft.com/office/drawing/2014/main" id="{AD38DB06-E7D0-7A10-9BAA-AC8EED6CD8FF}"/>
              </a:ext>
            </a:extLst>
          </p:cNvPr>
          <p:cNvSpPr>
            <a:spLocks noGrp="1"/>
          </p:cNvSpPr>
          <p:nvPr>
            <p:ph idx="1"/>
          </p:nvPr>
        </p:nvSpPr>
        <p:spPr/>
        <p:txBody>
          <a:bodyPr>
            <a:normAutofit/>
          </a:bodyPr>
          <a:lstStyle/>
          <a:p>
            <a:endParaRPr lang="en-US" dirty="0"/>
          </a:p>
          <a:p>
            <a:pPr marL="114300" indent="0">
              <a:buNone/>
            </a:pPr>
            <a:r>
              <a:rPr lang="en-US" dirty="0"/>
              <a:t>Full representation requires that you e-File your documents into the case</a:t>
            </a:r>
            <a:endParaRPr lang="en-US" dirty="0">
              <a:cs typeface="Calibri"/>
            </a:endParaRPr>
          </a:p>
          <a:p>
            <a:pPr marL="457200" indent="-342900">
              <a:buFont typeface="Arial" panose="020B0604020202020204" pitchFamily="34" charset="0"/>
              <a:buChar char="•"/>
            </a:pPr>
            <a:r>
              <a:rPr lang="en-US" dirty="0">
                <a:cs typeface="Calibri"/>
              </a:rPr>
              <a:t>Register</a:t>
            </a:r>
          </a:p>
          <a:p>
            <a:pPr marL="457200" indent="-342900">
              <a:buClr>
                <a:srgbClr val="53548A"/>
              </a:buClr>
              <a:buFont typeface="Arial" panose="020B0604020202020204" pitchFamily="34" charset="0"/>
              <a:buChar char="•"/>
            </a:pPr>
            <a:r>
              <a:rPr lang="en-US" dirty="0">
                <a:cs typeface="Calibri"/>
              </a:rPr>
              <a:t>Add fee waiver account</a:t>
            </a:r>
          </a:p>
          <a:p>
            <a:pPr marL="457200" indent="-342900">
              <a:buClr>
                <a:srgbClr val="53548A"/>
              </a:buClr>
              <a:buFont typeface="Arial" panose="020B0604020202020204" pitchFamily="34" charset="0"/>
              <a:buChar char="•"/>
            </a:pPr>
            <a:r>
              <a:rPr lang="en-US" dirty="0">
                <a:cs typeface="Calibri"/>
              </a:rPr>
              <a:t>Always click "file into existing case"</a:t>
            </a:r>
          </a:p>
          <a:p>
            <a:pPr marL="457200" indent="-342900">
              <a:buClr>
                <a:srgbClr val="53548A"/>
              </a:buClr>
              <a:buFont typeface="Arial" panose="020B0604020202020204" pitchFamily="34" charset="0"/>
              <a:buChar char="•"/>
            </a:pPr>
            <a:r>
              <a:rPr lang="en-US" dirty="0">
                <a:cs typeface="Calibri"/>
              </a:rPr>
              <a:t>Upload documents: Petition and attachments, Order, Proof of Service, and Fee Waiver (if needed)</a:t>
            </a:r>
          </a:p>
          <a:p>
            <a:pPr marL="457200" indent="-342900">
              <a:buClr>
                <a:srgbClr val="53548A"/>
              </a:buClr>
              <a:buFont typeface="Arial" panose="020B0604020202020204" pitchFamily="34" charset="0"/>
              <a:buChar char="•"/>
            </a:pPr>
            <a:r>
              <a:rPr lang="en-US" dirty="0">
                <a:cs typeface="Calibri"/>
              </a:rPr>
              <a:t>Use "fee waiver" for payment</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279737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143D-26E9-EAA7-3D01-5191DBC23803}"/>
              </a:ext>
            </a:extLst>
          </p:cNvPr>
          <p:cNvSpPr>
            <a:spLocks noGrp="1"/>
          </p:cNvSpPr>
          <p:nvPr>
            <p:ph type="title"/>
          </p:nvPr>
        </p:nvSpPr>
        <p:spPr/>
        <p:txBody>
          <a:bodyPr/>
          <a:lstStyle/>
          <a:p>
            <a:r>
              <a:rPr lang="en-US" dirty="0"/>
              <a:t>The Expungement Hearing</a:t>
            </a:r>
          </a:p>
        </p:txBody>
      </p:sp>
      <p:sp>
        <p:nvSpPr>
          <p:cNvPr id="3" name="Content Placeholder 2">
            <a:extLst>
              <a:ext uri="{FF2B5EF4-FFF2-40B4-BE49-F238E27FC236}">
                <a16:creationId xmlns:a16="http://schemas.microsoft.com/office/drawing/2014/main" id="{1074B5BE-B1D2-D304-DA9B-90799213D314}"/>
              </a:ext>
            </a:extLst>
          </p:cNvPr>
          <p:cNvSpPr>
            <a:spLocks noGrp="1"/>
          </p:cNvSpPr>
          <p:nvPr>
            <p:ph idx="1"/>
          </p:nvPr>
        </p:nvSpPr>
        <p:spPr/>
        <p:txBody>
          <a:bodyPr>
            <a:normAutofit fontScale="85000" lnSpcReduction="20000"/>
          </a:bodyPr>
          <a:lstStyle/>
          <a:p>
            <a:pPr marL="114300" indent="0">
              <a:buNone/>
            </a:pPr>
            <a:r>
              <a:rPr lang="en-US" dirty="0"/>
              <a:t>Short hearing </a:t>
            </a:r>
          </a:p>
          <a:p>
            <a:pPr marL="114300" indent="0">
              <a:buNone/>
            </a:pPr>
            <a:r>
              <a:rPr lang="en-US" dirty="0">
                <a:cs typeface="Calibri"/>
              </a:rPr>
              <a:t>Objections: You may get an objection from an agency you served</a:t>
            </a:r>
          </a:p>
          <a:p>
            <a:pPr lvl="1"/>
            <a:r>
              <a:rPr lang="en-US" dirty="0">
                <a:cs typeface="Calibri"/>
              </a:rPr>
              <a:t>e-Filed prior to hearing</a:t>
            </a:r>
          </a:p>
          <a:p>
            <a:pPr lvl="1">
              <a:buClr>
                <a:srgbClr val="438086"/>
              </a:buClr>
            </a:pPr>
            <a:r>
              <a:rPr lang="en-US" dirty="0">
                <a:cs typeface="Calibri"/>
              </a:rPr>
              <a:t>You can e-File a response and/or respond at the hearing</a:t>
            </a:r>
          </a:p>
          <a:p>
            <a:pPr lvl="1">
              <a:buClr>
                <a:srgbClr val="438086"/>
              </a:buClr>
            </a:pPr>
            <a:r>
              <a:rPr lang="en-US" dirty="0">
                <a:cs typeface="Calibri"/>
              </a:rPr>
              <a:t>An objection does not mean the request will be denied</a:t>
            </a:r>
          </a:p>
          <a:p>
            <a:pPr lvl="1">
              <a:buClr>
                <a:srgbClr val="438086"/>
              </a:buClr>
            </a:pPr>
            <a:endParaRPr lang="en-US" dirty="0">
              <a:cs typeface="Calibri"/>
            </a:endParaRPr>
          </a:p>
          <a:p>
            <a:pPr marL="114300" indent="0">
              <a:buNone/>
            </a:pPr>
            <a:r>
              <a:rPr lang="en-US" dirty="0">
                <a:cs typeface="Calibri"/>
              </a:rPr>
              <a:t>Hearing Prep with Client</a:t>
            </a:r>
          </a:p>
          <a:p>
            <a:pPr lvl="1"/>
            <a:r>
              <a:rPr lang="en-US" dirty="0"/>
              <a:t>Discuss basic courtroom etiquette / zoom with client</a:t>
            </a:r>
            <a:endParaRPr lang="en-US" dirty="0">
              <a:cs typeface="Calibri"/>
            </a:endParaRPr>
          </a:p>
          <a:p>
            <a:pPr lvl="1"/>
            <a:r>
              <a:rPr lang="en-US" dirty="0"/>
              <a:t>Prepare the client for questions based on the petition and objections</a:t>
            </a:r>
            <a:endParaRPr lang="en-US" dirty="0">
              <a:cs typeface="Calibri"/>
            </a:endParaRPr>
          </a:p>
          <a:p>
            <a:pPr lvl="1"/>
            <a:r>
              <a:rPr lang="en-US" dirty="0"/>
              <a:t>You can ask the court clerk for information on how to observe a hearing</a:t>
            </a:r>
            <a:endParaRPr lang="en-US" dirty="0">
              <a:cs typeface="Calibri"/>
            </a:endParaRPr>
          </a:p>
          <a:p>
            <a:pPr lvl="1">
              <a:buClr>
                <a:srgbClr val="438086"/>
              </a:buClr>
            </a:pPr>
            <a:endParaRPr lang="en-US" dirty="0"/>
          </a:p>
          <a:p>
            <a:pPr marL="114300" indent="0">
              <a:buNone/>
            </a:pPr>
            <a:r>
              <a:rPr lang="en-US" dirty="0"/>
              <a:t>Prepare a brief argument focusing on the 12 factors in the statute. Minn. Stat. Sec. 609.A03, subd. 5(c)</a:t>
            </a:r>
          </a:p>
          <a:p>
            <a:pPr lvl="1"/>
            <a:r>
              <a:rPr lang="en-US" dirty="0"/>
              <a:t>You’ll go first as the moving party</a:t>
            </a:r>
          </a:p>
          <a:p>
            <a:pPr lvl="1"/>
            <a:r>
              <a:rPr lang="en-US" dirty="0"/>
              <a:t>Judge may ask you or client questions</a:t>
            </a:r>
            <a:endParaRPr lang="en-US" dirty="0">
              <a:cs typeface="Calibri"/>
            </a:endParaRPr>
          </a:p>
          <a:p>
            <a:pPr lvl="1"/>
            <a:r>
              <a:rPr lang="en-US" dirty="0"/>
              <a:t>Address any arguments related to objection letters</a:t>
            </a:r>
          </a:p>
        </p:txBody>
      </p:sp>
    </p:spTree>
    <p:extLst>
      <p:ext uri="{BB962C8B-B14F-4D97-AF65-F5344CB8AC3E}">
        <p14:creationId xmlns:p14="http://schemas.microsoft.com/office/powerpoint/2010/main" val="253179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2AE1-419B-83E9-8E19-FFD8616D4A70}"/>
              </a:ext>
            </a:extLst>
          </p:cNvPr>
          <p:cNvSpPr>
            <a:spLocks noGrp="1"/>
          </p:cNvSpPr>
          <p:nvPr>
            <p:ph type="title"/>
          </p:nvPr>
        </p:nvSpPr>
        <p:spPr/>
        <p:txBody>
          <a:bodyPr/>
          <a:lstStyle/>
          <a:p>
            <a:r>
              <a:rPr lang="en-US" dirty="0"/>
              <a:t>What are “criminal records”?</a:t>
            </a:r>
          </a:p>
        </p:txBody>
      </p:sp>
      <p:sp>
        <p:nvSpPr>
          <p:cNvPr id="3" name="Content Placeholder 2">
            <a:extLst>
              <a:ext uri="{FF2B5EF4-FFF2-40B4-BE49-F238E27FC236}">
                <a16:creationId xmlns:a16="http://schemas.microsoft.com/office/drawing/2014/main" id="{C2B559F6-A205-A663-43B4-AD1225B61D77}"/>
              </a:ext>
            </a:extLst>
          </p:cNvPr>
          <p:cNvSpPr>
            <a:spLocks noGrp="1"/>
          </p:cNvSpPr>
          <p:nvPr>
            <p:ph idx="1"/>
          </p:nvPr>
        </p:nvSpPr>
        <p:spPr/>
        <p:txBody>
          <a:bodyPr/>
          <a:lstStyle/>
          <a:p>
            <a:pPr>
              <a:buFont typeface="Arial" panose="020B0604020202020204" pitchFamily="34" charset="0"/>
              <a:buChar char="•"/>
            </a:pPr>
            <a:r>
              <a:rPr lang="en-US" dirty="0"/>
              <a:t>Criminal records are created by numerous different actors at varying points in time.</a:t>
            </a:r>
          </a:p>
          <a:p>
            <a:pPr>
              <a:buFont typeface="Arial" panose="020B0604020202020204" pitchFamily="34" charset="0"/>
              <a:buChar char="•"/>
            </a:pPr>
            <a:r>
              <a:rPr lang="en-US" dirty="0"/>
              <a:t> In Minnesota, a person’s </a:t>
            </a:r>
            <a:r>
              <a:rPr lang="en-US" dirty="0">
                <a:solidFill>
                  <a:srgbClr val="4C4C4C"/>
                </a:solidFill>
              </a:rPr>
              <a:t>complete criminal record is a combination of all of the files and records for any felony, gross misdemeanor, misdemeanor, or petty misdemeanor ever charged against that person. This includes arrest records. </a:t>
            </a:r>
          </a:p>
          <a:p>
            <a:pPr>
              <a:buFont typeface="Arial" panose="020B0604020202020204" pitchFamily="34" charset="0"/>
              <a:buChar char="•"/>
            </a:pPr>
            <a:r>
              <a:rPr lang="en-US" dirty="0">
                <a:solidFill>
                  <a:srgbClr val="4C4C4C"/>
                </a:solidFill>
              </a:rPr>
              <a:t> Every city, county, and state law enforcement agency, prosecutor's office, and court keeps its own records.</a:t>
            </a:r>
          </a:p>
          <a:p>
            <a:pPr>
              <a:buFont typeface="Arial" panose="020B0604020202020204" pitchFamily="34" charset="0"/>
              <a:buChar char="•"/>
            </a:pPr>
            <a:r>
              <a:rPr lang="en-US" dirty="0">
                <a:solidFill>
                  <a:srgbClr val="4C4C4C"/>
                </a:solidFill>
              </a:rPr>
              <a:t> State agencies, like the Minnesota Department of Human Services (DHS) and the Minnesota Department of Health, may also keep records of arrests and convictions.</a:t>
            </a:r>
          </a:p>
          <a:p>
            <a:pPr>
              <a:buFont typeface="Arial" panose="020B0604020202020204" pitchFamily="34" charset="0"/>
              <a:buChar char="•"/>
            </a:pPr>
            <a:r>
              <a:rPr lang="en-US" dirty="0">
                <a:solidFill>
                  <a:srgbClr val="4C4C4C"/>
                </a:solidFill>
              </a:rPr>
              <a:t> Private background check companies who have acquired information regarding a person’s criminal records and mug shot may sell that information online.</a:t>
            </a:r>
            <a:endParaRPr lang="en-US" dirty="0"/>
          </a:p>
          <a:p>
            <a:endParaRPr lang="en-US" dirty="0"/>
          </a:p>
        </p:txBody>
      </p:sp>
    </p:spTree>
    <p:extLst>
      <p:ext uri="{BB962C8B-B14F-4D97-AF65-F5344CB8AC3E}">
        <p14:creationId xmlns:p14="http://schemas.microsoft.com/office/powerpoint/2010/main" val="3180979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EB04-1E27-78BA-8EFE-7BF9504CA84F}"/>
              </a:ext>
            </a:extLst>
          </p:cNvPr>
          <p:cNvSpPr>
            <a:spLocks noGrp="1"/>
          </p:cNvSpPr>
          <p:nvPr>
            <p:ph type="title"/>
          </p:nvPr>
        </p:nvSpPr>
        <p:spPr/>
        <p:txBody>
          <a:bodyPr/>
          <a:lstStyle/>
          <a:p>
            <a:r>
              <a:rPr lang="en-US" dirty="0"/>
              <a:t>Ruling</a:t>
            </a:r>
          </a:p>
        </p:txBody>
      </p:sp>
      <p:sp>
        <p:nvSpPr>
          <p:cNvPr id="3" name="Content Placeholder 2">
            <a:extLst>
              <a:ext uri="{FF2B5EF4-FFF2-40B4-BE49-F238E27FC236}">
                <a16:creationId xmlns:a16="http://schemas.microsoft.com/office/drawing/2014/main" id="{6E47687B-7D5A-FCF8-3A38-C8F3A2F3205F}"/>
              </a:ext>
            </a:extLst>
          </p:cNvPr>
          <p:cNvSpPr>
            <a:spLocks noGrp="1"/>
          </p:cNvSpPr>
          <p:nvPr>
            <p:ph idx="1"/>
          </p:nvPr>
        </p:nvSpPr>
        <p:spPr/>
        <p:txBody>
          <a:bodyPr>
            <a:normAutofit fontScale="92500" lnSpcReduction="10000"/>
          </a:bodyPr>
          <a:lstStyle/>
          <a:p>
            <a:r>
              <a:rPr lang="en-US" dirty="0"/>
              <a:t>The court may rule from the bench</a:t>
            </a:r>
          </a:p>
          <a:p>
            <a:r>
              <a:rPr lang="en-US" dirty="0"/>
              <a:t>More likely that the court will take the matter under advisement and issue a written ruling</a:t>
            </a:r>
          </a:p>
          <a:p>
            <a:r>
              <a:rPr lang="en-US" dirty="0"/>
              <a:t>Can take up to 90 days for a ruling</a:t>
            </a:r>
          </a:p>
          <a:p>
            <a:r>
              <a:rPr lang="en-US" dirty="0"/>
              <a:t>If the expungement order is granted, it is not final until 60 days have passed. This is to allow for any appeal of the decision</a:t>
            </a:r>
          </a:p>
          <a:p>
            <a:r>
              <a:rPr lang="en-US" dirty="0"/>
              <a:t>If the expungement is denied, sometimes there is an indication of why in the order denying the request. This can be that the court had determined that more law-abiding time is needed, that the need for the expungement wasn’t deemed sufficient, etc. VLN does not handle appeals, but sometimes the court makes a mistake about the interpretation of the law that might be corrected by a letter to the court asking for reconsideration and why</a:t>
            </a:r>
          </a:p>
          <a:p>
            <a:r>
              <a:rPr lang="en-US" dirty="0"/>
              <a:t>A denial does not mean that a client cannot request for expungement again. Generally, we recommend waiting two years unless there was a change in the law regarding eligibility</a:t>
            </a:r>
          </a:p>
        </p:txBody>
      </p:sp>
    </p:spTree>
    <p:extLst>
      <p:ext uri="{BB962C8B-B14F-4D97-AF65-F5344CB8AC3E}">
        <p14:creationId xmlns:p14="http://schemas.microsoft.com/office/powerpoint/2010/main" val="337979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592E-A7FE-5BE7-D047-D7895995C141}"/>
              </a:ext>
            </a:extLst>
          </p:cNvPr>
          <p:cNvSpPr>
            <a:spLocks noGrp="1"/>
          </p:cNvSpPr>
          <p:nvPr>
            <p:ph type="title"/>
          </p:nvPr>
        </p:nvSpPr>
        <p:spPr/>
        <p:txBody>
          <a:bodyPr/>
          <a:lstStyle/>
          <a:p>
            <a:r>
              <a:rPr lang="en-US" dirty="0"/>
              <a:t>Case closing</a:t>
            </a:r>
          </a:p>
        </p:txBody>
      </p:sp>
      <p:sp>
        <p:nvSpPr>
          <p:cNvPr id="3" name="Content Placeholder 2">
            <a:extLst>
              <a:ext uri="{FF2B5EF4-FFF2-40B4-BE49-F238E27FC236}">
                <a16:creationId xmlns:a16="http://schemas.microsoft.com/office/drawing/2014/main" id="{492B5720-0528-AA4B-0BB5-EB582C8036DC}"/>
              </a:ext>
            </a:extLst>
          </p:cNvPr>
          <p:cNvSpPr>
            <a:spLocks noGrp="1"/>
          </p:cNvSpPr>
          <p:nvPr>
            <p:ph idx="1"/>
          </p:nvPr>
        </p:nvSpPr>
        <p:spPr/>
        <p:txBody>
          <a:bodyPr/>
          <a:lstStyle/>
          <a:p>
            <a:r>
              <a:rPr lang="en-US" dirty="0"/>
              <a:t>Please keep a copy of the expungement order or denial for your records and send a copy to VLN</a:t>
            </a:r>
          </a:p>
          <a:p>
            <a:r>
              <a:rPr lang="en-US" dirty="0"/>
              <a:t>If you haven’t already sent a copy of VLNs signed representation agreement, please send this to VLN</a:t>
            </a:r>
          </a:p>
          <a:p>
            <a:r>
              <a:rPr lang="en-US" dirty="0">
                <a:hlinkClick r:id="rId2"/>
              </a:rPr>
              <a:t>Katherine.Johnson@vlnmn.org</a:t>
            </a:r>
            <a:endParaRPr lang="en-US" dirty="0"/>
          </a:p>
          <a:p>
            <a:endParaRPr lang="en-US" dirty="0"/>
          </a:p>
          <a:p>
            <a:r>
              <a:rPr lang="en-US" dirty="0"/>
              <a:t>Please fill out a VLN Case Closing form: </a:t>
            </a:r>
            <a:r>
              <a:rPr lang="en-US" b="1" dirty="0">
                <a:ea typeface="+mn-lt"/>
                <a:cs typeface="+mn-lt"/>
                <a:hlinkClick r:id="rId3"/>
              </a:rPr>
              <a:t>https://vln.formstack.com/forms/closing</a:t>
            </a:r>
          </a:p>
          <a:p>
            <a:endParaRPr lang="en-US" dirty="0"/>
          </a:p>
          <a:p>
            <a:endParaRPr lang="en-US" dirty="0"/>
          </a:p>
        </p:txBody>
      </p:sp>
    </p:spTree>
    <p:extLst>
      <p:ext uri="{BB962C8B-B14F-4D97-AF65-F5344CB8AC3E}">
        <p14:creationId xmlns:p14="http://schemas.microsoft.com/office/powerpoint/2010/main" val="1592801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9771-770A-F362-2A1B-A44835AA575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46DAF80-291E-33A0-8C52-6CE3BC3D9CD2}"/>
              </a:ext>
            </a:extLst>
          </p:cNvPr>
          <p:cNvSpPr>
            <a:spLocks noGrp="1"/>
          </p:cNvSpPr>
          <p:nvPr>
            <p:ph idx="1"/>
          </p:nvPr>
        </p:nvSpPr>
        <p:spPr/>
        <p:txBody>
          <a:bodyPr>
            <a:normAutofit lnSpcReduction="10000"/>
          </a:bodyPr>
          <a:lstStyle/>
          <a:p>
            <a:r>
              <a:rPr lang="en-US" sz="4000" dirty="0"/>
              <a:t>If they come up anytime during your volunteer work, please feel free to reach out to Katherine or Elizabeth at VLN</a:t>
            </a:r>
          </a:p>
          <a:p>
            <a:endParaRPr lang="en-US" sz="4000" dirty="0"/>
          </a:p>
          <a:p>
            <a:r>
              <a:rPr lang="en-US" sz="4000" dirty="0"/>
              <a:t>We are here to help and if we don’t know the answer to your questions, we’ll do our best to find the answer for you</a:t>
            </a:r>
          </a:p>
          <a:p>
            <a:endParaRPr lang="en-US" dirty="0"/>
          </a:p>
        </p:txBody>
      </p:sp>
    </p:spTree>
    <p:extLst>
      <p:ext uri="{BB962C8B-B14F-4D97-AF65-F5344CB8AC3E}">
        <p14:creationId xmlns:p14="http://schemas.microsoft.com/office/powerpoint/2010/main" val="263928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DBCC-579A-9602-BB5E-4752F038C275}"/>
              </a:ext>
            </a:extLst>
          </p:cNvPr>
          <p:cNvSpPr>
            <a:spLocks noGrp="1"/>
          </p:cNvSpPr>
          <p:nvPr>
            <p:ph type="title"/>
          </p:nvPr>
        </p:nvSpPr>
        <p:spPr/>
        <p:txBody>
          <a:bodyPr>
            <a:normAutofit/>
          </a:bodyPr>
          <a:lstStyle/>
          <a:p>
            <a:r>
              <a:rPr lang="en-US" sz="9600" dirty="0"/>
              <a:t>Thank you!</a:t>
            </a:r>
          </a:p>
        </p:txBody>
      </p:sp>
    </p:spTree>
    <p:extLst>
      <p:ext uri="{BB962C8B-B14F-4D97-AF65-F5344CB8AC3E}">
        <p14:creationId xmlns:p14="http://schemas.microsoft.com/office/powerpoint/2010/main" val="405618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EBE9-354C-749D-092B-0DA71D0F7567}"/>
              </a:ext>
            </a:extLst>
          </p:cNvPr>
          <p:cNvSpPr>
            <a:spLocks noGrp="1"/>
          </p:cNvSpPr>
          <p:nvPr>
            <p:ph type="title"/>
          </p:nvPr>
        </p:nvSpPr>
        <p:spPr/>
        <p:txBody>
          <a:bodyPr/>
          <a:lstStyle/>
          <a:p>
            <a:r>
              <a:rPr lang="en-US" dirty="0"/>
              <a:t>What does Criminal Expungement Mean in Minnesota? What does it do?</a:t>
            </a:r>
          </a:p>
        </p:txBody>
      </p:sp>
      <p:sp>
        <p:nvSpPr>
          <p:cNvPr id="3" name="Content Placeholder 2">
            <a:extLst>
              <a:ext uri="{FF2B5EF4-FFF2-40B4-BE49-F238E27FC236}">
                <a16:creationId xmlns:a16="http://schemas.microsoft.com/office/drawing/2014/main" id="{3A10CAC1-4D3D-3B09-C5DB-2AE63B1E7A10}"/>
              </a:ext>
            </a:extLst>
          </p:cNvPr>
          <p:cNvSpPr>
            <a:spLocks noGrp="1"/>
          </p:cNvSpPr>
          <p:nvPr>
            <p:ph idx="1"/>
          </p:nvPr>
        </p:nvSpPr>
        <p:spPr/>
        <p:txBody>
          <a:bodyPr>
            <a:normAutofit fontScale="77500" lnSpcReduction="20000"/>
          </a:bodyPr>
          <a:lstStyle/>
          <a:p>
            <a:pPr algn="ctr"/>
            <a:r>
              <a:rPr lang="en-US" sz="2400" dirty="0">
                <a:cs typeface="Calibri"/>
              </a:rPr>
              <a:t>Can seal </a:t>
            </a:r>
            <a:r>
              <a:rPr lang="en-US" sz="2400" i="1" dirty="0">
                <a:cs typeface="Calibri"/>
              </a:rPr>
              <a:t>all/most </a:t>
            </a:r>
            <a:r>
              <a:rPr lang="en-US" sz="2400" dirty="0">
                <a:cs typeface="Calibri"/>
              </a:rPr>
              <a:t>records – Statutory Expungements under 609A.02; also some prosecution led expungement programs</a:t>
            </a:r>
          </a:p>
          <a:p>
            <a:pPr algn="ctr"/>
            <a:r>
              <a:rPr lang="en-US" sz="2400" i="1" dirty="0">
                <a:cs typeface="Calibri"/>
              </a:rPr>
              <a:t>(will not come up in background checks, licensing, etc.)</a:t>
            </a:r>
          </a:p>
          <a:p>
            <a:pPr algn="ctr"/>
            <a:endParaRPr lang="en-US" i="1" dirty="0">
              <a:cs typeface="Calibri"/>
            </a:endParaRPr>
          </a:p>
          <a:p>
            <a:pPr algn="ctr"/>
            <a:r>
              <a:rPr lang="en-US" sz="2400" dirty="0">
                <a:cs typeface="Calibri"/>
              </a:rPr>
              <a:t>Can seal some records – automatic expungements 609A.015; Expungement by the Cannabis Expungement Board under the Adult Cannabis Use Act</a:t>
            </a:r>
          </a:p>
          <a:p>
            <a:pPr algn="ctr"/>
            <a:endParaRPr lang="en-US" dirty="0">
              <a:cs typeface="Calibri"/>
            </a:endParaRPr>
          </a:p>
          <a:p>
            <a:pPr algn="ctr"/>
            <a:r>
              <a:rPr lang="en-US" sz="2400" dirty="0">
                <a:cs typeface="Calibri"/>
              </a:rPr>
              <a:t>...Or it can seal only judicial records – inherent authority or partial expungements</a:t>
            </a:r>
          </a:p>
          <a:p>
            <a:pPr algn="ctr"/>
            <a:r>
              <a:rPr lang="en-US" sz="2400" i="1" dirty="0">
                <a:cs typeface="Calibri"/>
              </a:rPr>
              <a:t>(basically, only the public can't see it)</a:t>
            </a:r>
          </a:p>
          <a:p>
            <a:pPr algn="ctr"/>
            <a:endParaRPr lang="en-US" dirty="0">
              <a:cs typeface="Calibri"/>
            </a:endParaRPr>
          </a:p>
          <a:p>
            <a:pPr algn="ctr"/>
            <a:r>
              <a:rPr lang="en-US" sz="2200" b="1" dirty="0">
                <a:ea typeface="+mn-lt"/>
                <a:cs typeface="+mn-lt"/>
              </a:rPr>
              <a:t>Sealing</a:t>
            </a:r>
            <a:r>
              <a:rPr lang="en-US" sz="2200" dirty="0">
                <a:ea typeface="+mn-lt"/>
                <a:cs typeface="+mn-lt"/>
              </a:rPr>
              <a:t> does not mean destroying, erasing, or vacating convictions.</a:t>
            </a:r>
          </a:p>
          <a:p>
            <a:pPr algn="ctr"/>
            <a:r>
              <a:rPr lang="en-US" sz="2200" i="1" dirty="0">
                <a:ea typeface="+mn-lt"/>
                <a:cs typeface="+mn-lt"/>
              </a:rPr>
              <a:t>There are situations where an expunged case can be seen/used</a:t>
            </a:r>
            <a:endParaRPr lang="en-US" sz="2200" i="1" dirty="0">
              <a:cs typeface="Calibri"/>
            </a:endParaRPr>
          </a:p>
          <a:p>
            <a:endParaRPr lang="en-US" dirty="0"/>
          </a:p>
        </p:txBody>
      </p:sp>
    </p:spTree>
    <p:extLst>
      <p:ext uri="{BB962C8B-B14F-4D97-AF65-F5344CB8AC3E}">
        <p14:creationId xmlns:p14="http://schemas.microsoft.com/office/powerpoint/2010/main" val="122065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75F0-F5DC-7739-7855-540CBD9389B0}"/>
              </a:ext>
            </a:extLst>
          </p:cNvPr>
          <p:cNvSpPr>
            <a:spLocks noGrp="1"/>
          </p:cNvSpPr>
          <p:nvPr>
            <p:ph type="title"/>
          </p:nvPr>
        </p:nvSpPr>
        <p:spPr/>
        <p:txBody>
          <a:bodyPr/>
          <a:lstStyle/>
          <a:p>
            <a:r>
              <a:rPr lang="en-US" dirty="0"/>
              <a:t>Here are those situations . . .</a:t>
            </a:r>
          </a:p>
        </p:txBody>
      </p:sp>
      <p:sp>
        <p:nvSpPr>
          <p:cNvPr id="3" name="Content Placeholder 2">
            <a:extLst>
              <a:ext uri="{FF2B5EF4-FFF2-40B4-BE49-F238E27FC236}">
                <a16:creationId xmlns:a16="http://schemas.microsoft.com/office/drawing/2014/main" id="{6B11F07A-21AA-83B4-E82B-44995F857B9B}"/>
              </a:ext>
            </a:extLst>
          </p:cNvPr>
          <p:cNvSpPr>
            <a:spLocks noGrp="1"/>
          </p:cNvSpPr>
          <p:nvPr>
            <p:ph idx="1"/>
          </p:nvPr>
        </p:nvSpPr>
        <p:spPr/>
        <p:txBody>
          <a:bodyPr/>
          <a:lstStyle/>
          <a:p>
            <a:pPr marL="685800" indent="-342900">
              <a:buClr>
                <a:srgbClr val="53548A"/>
              </a:buClr>
            </a:pPr>
            <a:r>
              <a:rPr lang="en-US" sz="3600" dirty="0"/>
              <a:t>Expunged/sealed records can be viewed and shared among “criminal justice agencies” when investigating or prosecuting a crime. </a:t>
            </a:r>
            <a:endParaRPr lang="en-US" sz="3600" dirty="0">
              <a:cs typeface="Calibri"/>
            </a:endParaRPr>
          </a:p>
          <a:p>
            <a:pPr marL="685800" indent="-342900">
              <a:buClr>
                <a:srgbClr val="53548A"/>
              </a:buClr>
            </a:pPr>
            <a:endParaRPr lang="en-US" sz="3600" dirty="0"/>
          </a:p>
          <a:p>
            <a:pPr marL="685800" indent="-342900">
              <a:buClr>
                <a:srgbClr val="53548A"/>
              </a:buClr>
            </a:pPr>
            <a:r>
              <a:rPr lang="en-US" sz="3600" dirty="0"/>
              <a:t>Records can be used by law enforcement agencies against applicants for employment in the agencies</a:t>
            </a:r>
            <a:endParaRPr lang="en-US" sz="3600" dirty="0">
              <a:cs typeface="Calibri"/>
            </a:endParaRPr>
          </a:p>
          <a:p>
            <a:endParaRPr lang="en-US" dirty="0"/>
          </a:p>
        </p:txBody>
      </p:sp>
    </p:spTree>
    <p:extLst>
      <p:ext uri="{BB962C8B-B14F-4D97-AF65-F5344CB8AC3E}">
        <p14:creationId xmlns:p14="http://schemas.microsoft.com/office/powerpoint/2010/main" val="349135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3800-B5C5-18D7-ADCD-016DD5A04571}"/>
              </a:ext>
            </a:extLst>
          </p:cNvPr>
          <p:cNvSpPr>
            <a:spLocks noGrp="1"/>
          </p:cNvSpPr>
          <p:nvPr>
            <p:ph type="title"/>
          </p:nvPr>
        </p:nvSpPr>
        <p:spPr>
          <a:xfrm>
            <a:off x="1154430" y="698083"/>
            <a:ext cx="10058400" cy="702303"/>
          </a:xfrm>
        </p:spPr>
        <p:txBody>
          <a:bodyPr>
            <a:normAutofit fontScale="90000"/>
          </a:bodyPr>
          <a:lstStyle/>
          <a:p>
            <a:r>
              <a:rPr lang="en-US" dirty="0"/>
              <a:t>Main Types of MN Criminal Expungements</a:t>
            </a:r>
          </a:p>
        </p:txBody>
      </p:sp>
      <p:sp>
        <p:nvSpPr>
          <p:cNvPr id="3" name="Content Placeholder 2">
            <a:extLst>
              <a:ext uri="{FF2B5EF4-FFF2-40B4-BE49-F238E27FC236}">
                <a16:creationId xmlns:a16="http://schemas.microsoft.com/office/drawing/2014/main" id="{C7EA4301-6BE7-F4FA-415F-55EA98B13069}"/>
              </a:ext>
            </a:extLst>
          </p:cNvPr>
          <p:cNvSpPr>
            <a:spLocks noGrp="1"/>
          </p:cNvSpPr>
          <p:nvPr>
            <p:ph idx="1"/>
          </p:nvPr>
        </p:nvSpPr>
        <p:spPr>
          <a:xfrm>
            <a:off x="491490" y="1737360"/>
            <a:ext cx="10938510" cy="4560570"/>
          </a:xfrm>
        </p:spPr>
        <p:txBody>
          <a:bodyPr>
            <a:normAutofit fontScale="47500" lnSpcReduction="20000"/>
          </a:bodyPr>
          <a:lstStyle/>
          <a:p>
            <a:pPr marL="114300" indent="0">
              <a:buNone/>
            </a:pPr>
            <a:r>
              <a:rPr lang="en-US" sz="2900" b="1" dirty="0">
                <a:ea typeface="+mn-lt"/>
                <a:cs typeface="+mn-lt"/>
              </a:rPr>
              <a:t>1.  Arrest-only expungement</a:t>
            </a:r>
          </a:p>
          <a:p>
            <a:pPr marL="411480" lvl="1" indent="0">
              <a:buNone/>
            </a:pPr>
            <a:r>
              <a:rPr lang="en-US" sz="2900" dirty="0">
                <a:ea typeface="+mn-lt"/>
                <a:cs typeface="+mn-lt"/>
              </a:rPr>
              <a:t>Only requires a letter sent to the BCA, if the criteria are met under Minnesota Statute 299C.11. If not met, this request can be made by expungement petition </a:t>
            </a:r>
            <a:r>
              <a:rPr lang="en-US" sz="3200" dirty="0">
                <a:hlinkClick r:id="rId2"/>
              </a:rPr>
              <a:t>Expunge Arrest Records - Criminal Expungement</a:t>
            </a:r>
            <a:endParaRPr lang="en-US" sz="2900" dirty="0">
              <a:ea typeface="+mn-lt"/>
              <a:cs typeface="+mn-lt"/>
            </a:endParaRPr>
          </a:p>
          <a:p>
            <a:pPr marL="114300" indent="0">
              <a:buNone/>
            </a:pPr>
            <a:r>
              <a:rPr lang="en-US" sz="2900" b="1" dirty="0">
                <a:ea typeface="+mn-lt"/>
                <a:cs typeface="+mn-lt"/>
              </a:rPr>
              <a:t>2.  Statutory Expungement – Minn. Stat. 609A.02</a:t>
            </a:r>
            <a:endParaRPr lang="en-US" sz="2900" dirty="0">
              <a:ea typeface="+mn-lt"/>
              <a:cs typeface="+mn-lt"/>
            </a:endParaRPr>
          </a:p>
          <a:p>
            <a:pPr marL="411480" lvl="1" indent="0">
              <a:buNone/>
            </a:pPr>
            <a:r>
              <a:rPr lang="en-US" sz="2900" dirty="0">
                <a:ea typeface="+mn-lt"/>
                <a:cs typeface="+mn-lt"/>
              </a:rPr>
              <a:t> Can seal court record and all records of agencies served,</a:t>
            </a:r>
          </a:p>
          <a:p>
            <a:pPr marL="411480" lvl="1" indent="0">
              <a:buNone/>
            </a:pPr>
            <a:r>
              <a:rPr lang="en-US" sz="2900" dirty="0">
                <a:ea typeface="+mn-lt"/>
                <a:cs typeface="+mn-lt"/>
              </a:rPr>
              <a:t> case will no longer come up on background checks</a:t>
            </a:r>
            <a:endParaRPr lang="en-US" sz="2900" b="1" dirty="0">
              <a:ea typeface="+mn-lt"/>
              <a:cs typeface="+mn-lt"/>
            </a:endParaRPr>
          </a:p>
          <a:p>
            <a:pPr marL="114300" indent="0">
              <a:buNone/>
            </a:pPr>
            <a:r>
              <a:rPr lang="en-US" sz="2900" b="1" dirty="0">
                <a:ea typeface="+mn-lt"/>
                <a:cs typeface="+mn-lt"/>
              </a:rPr>
              <a:t>3.  Inherent authority: </a:t>
            </a:r>
            <a:r>
              <a:rPr lang="en-US" sz="2900" dirty="0">
                <a:ea typeface="+mn-lt"/>
                <a:cs typeface="+mn-lt"/>
              </a:rPr>
              <a:t>usually not very helpful</a:t>
            </a:r>
          </a:p>
          <a:p>
            <a:pPr lvl="1">
              <a:buClr>
                <a:srgbClr val="438086"/>
              </a:buClr>
            </a:pPr>
            <a:r>
              <a:rPr lang="en-US" sz="2900" dirty="0">
                <a:ea typeface="+mn-lt"/>
                <a:cs typeface="+mn-lt"/>
              </a:rPr>
              <a:t>Judge uses power over court system to seal</a:t>
            </a:r>
            <a:r>
              <a:rPr lang="en-US" sz="2900" i="1" dirty="0">
                <a:ea typeface="+mn-lt"/>
                <a:cs typeface="+mn-lt"/>
              </a:rPr>
              <a:t> only court records</a:t>
            </a:r>
          </a:p>
          <a:p>
            <a:pPr lvl="1">
              <a:buClr>
                <a:srgbClr val="438086"/>
              </a:buClr>
            </a:pPr>
            <a:r>
              <a:rPr lang="en-US" sz="2900" dirty="0">
                <a:ea typeface="+mn-lt"/>
                <a:cs typeface="+mn-lt"/>
              </a:rPr>
              <a:t>Record is still on background checks, but client will have court order</a:t>
            </a:r>
          </a:p>
          <a:p>
            <a:pPr lvl="1">
              <a:buClr>
                <a:srgbClr val="438086"/>
              </a:buClr>
            </a:pPr>
            <a:r>
              <a:rPr lang="en-US" sz="2900" dirty="0">
                <a:ea typeface="+mn-lt"/>
                <a:cs typeface="+mn-lt"/>
              </a:rPr>
              <a:t>Crimes not enumerated in statute					</a:t>
            </a:r>
          </a:p>
          <a:p>
            <a:pPr marL="114300" indent="0">
              <a:buClr>
                <a:srgbClr val="53548A"/>
              </a:buClr>
              <a:buNone/>
            </a:pPr>
            <a:r>
              <a:rPr lang="en-US" sz="2900" b="1" dirty="0">
                <a:ea typeface="+mn-lt"/>
                <a:cs typeface="+mn-lt"/>
              </a:rPr>
              <a:t>4. Prosecutor-Agreed/Led Expungements (Help Seal My Record Programs) – 609A.025</a:t>
            </a:r>
          </a:p>
          <a:p>
            <a:pPr marL="114300" indent="0">
              <a:buClr>
                <a:srgbClr val="53548A"/>
              </a:buClr>
              <a:buNone/>
            </a:pPr>
            <a:r>
              <a:rPr lang="en-US" sz="2900" dirty="0">
                <a:ea typeface="+mn-lt"/>
                <a:cs typeface="+mn-lt"/>
              </a:rPr>
              <a:t>      Prosecution Stipulates to the expungement</a:t>
            </a:r>
            <a:endParaRPr lang="en-US" sz="2900" b="1" dirty="0">
              <a:ea typeface="+mn-lt"/>
              <a:cs typeface="+mn-lt"/>
            </a:endParaRPr>
          </a:p>
          <a:p>
            <a:pPr marL="114300" indent="0">
              <a:buClr>
                <a:srgbClr val="53548A"/>
              </a:buClr>
              <a:buNone/>
            </a:pPr>
            <a:r>
              <a:rPr lang="en-US" sz="2900" b="1" dirty="0">
                <a:ea typeface="+mn-lt"/>
                <a:cs typeface="+mn-lt"/>
              </a:rPr>
              <a:t>5. Automatic Expungements</a:t>
            </a:r>
          </a:p>
          <a:p>
            <a:pPr marL="114300" indent="0">
              <a:buClr>
                <a:srgbClr val="53548A"/>
              </a:buClr>
              <a:buNone/>
            </a:pPr>
            <a:r>
              <a:rPr lang="en-US" sz="2900" b="1" dirty="0">
                <a:ea typeface="+mn-lt"/>
                <a:cs typeface="+mn-lt"/>
              </a:rPr>
              <a:t>      </a:t>
            </a:r>
            <a:r>
              <a:rPr lang="en-US" sz="2900" dirty="0">
                <a:ea typeface="+mn-lt"/>
                <a:cs typeface="+mn-lt"/>
              </a:rPr>
              <a:t>Under the Adult Cannabis Use Act, 609A.055</a:t>
            </a:r>
          </a:p>
          <a:p>
            <a:pPr marL="114300" indent="0">
              <a:buClr>
                <a:srgbClr val="53548A"/>
              </a:buClr>
              <a:buNone/>
            </a:pPr>
            <a:r>
              <a:rPr lang="en-US" sz="2900" b="1" dirty="0">
                <a:ea typeface="+mn-lt"/>
                <a:cs typeface="+mn-lt"/>
              </a:rPr>
              <a:t>      </a:t>
            </a:r>
            <a:r>
              <a:rPr lang="en-US" sz="2900" dirty="0">
                <a:ea typeface="+mn-lt"/>
                <a:cs typeface="+mn-lt"/>
              </a:rPr>
              <a:t>Under the Clean Slate Act, 609A.015</a:t>
            </a:r>
          </a:p>
          <a:p>
            <a:pPr marL="114300" indent="0">
              <a:buClr>
                <a:srgbClr val="53548A"/>
              </a:buClr>
              <a:buNone/>
            </a:pPr>
            <a:r>
              <a:rPr lang="en-US" sz="2900" b="1" dirty="0">
                <a:ea typeface="+mn-lt"/>
                <a:cs typeface="+mn-lt"/>
              </a:rPr>
              <a:t>6. Expungements by the Cannabis Expungement Board – 609A.06</a:t>
            </a:r>
          </a:p>
          <a:p>
            <a:pPr marL="114300" indent="0">
              <a:buClr>
                <a:srgbClr val="53548A"/>
              </a:buClr>
              <a:buNone/>
            </a:pPr>
            <a:endParaRPr lang="en-US" sz="2900" b="1" dirty="0">
              <a:ea typeface="+mn-lt"/>
              <a:cs typeface="+mn-lt"/>
            </a:endParaRPr>
          </a:p>
          <a:p>
            <a:pPr marL="114300" indent="0">
              <a:buClr>
                <a:srgbClr val="53548A"/>
              </a:buClr>
              <a:buNone/>
            </a:pPr>
            <a:endParaRPr lang="en-US" sz="2900" b="1" dirty="0">
              <a:ea typeface="+mn-lt"/>
              <a:cs typeface="+mn-lt"/>
            </a:endParaRPr>
          </a:p>
          <a:p>
            <a:pPr marL="0" indent="0">
              <a:buNone/>
            </a:pPr>
            <a:endParaRPr lang="en-US" dirty="0"/>
          </a:p>
        </p:txBody>
      </p:sp>
    </p:spTree>
    <p:extLst>
      <p:ext uri="{BB962C8B-B14F-4D97-AF65-F5344CB8AC3E}">
        <p14:creationId xmlns:p14="http://schemas.microsoft.com/office/powerpoint/2010/main" val="81592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663B-0D16-3AED-ACC6-42A380503765}"/>
              </a:ext>
            </a:extLst>
          </p:cNvPr>
          <p:cNvSpPr>
            <a:spLocks noGrp="1"/>
          </p:cNvSpPr>
          <p:nvPr>
            <p:ph type="title"/>
          </p:nvPr>
        </p:nvSpPr>
        <p:spPr/>
        <p:txBody>
          <a:bodyPr/>
          <a:lstStyle/>
          <a:p>
            <a:r>
              <a:rPr lang="en-US" dirty="0"/>
              <a:t>Expungement by Petition – The Focus of VLN’s Criminal Expungement Program</a:t>
            </a:r>
          </a:p>
        </p:txBody>
      </p:sp>
      <p:sp>
        <p:nvSpPr>
          <p:cNvPr id="3" name="Content Placeholder 2">
            <a:extLst>
              <a:ext uri="{FF2B5EF4-FFF2-40B4-BE49-F238E27FC236}">
                <a16:creationId xmlns:a16="http://schemas.microsoft.com/office/drawing/2014/main" id="{4A51CA21-6A60-C91C-20D9-DF81DF660594}"/>
              </a:ext>
            </a:extLst>
          </p:cNvPr>
          <p:cNvSpPr>
            <a:spLocks noGrp="1"/>
          </p:cNvSpPr>
          <p:nvPr>
            <p:ph idx="1"/>
          </p:nvPr>
        </p:nvSpPr>
        <p:spPr/>
        <p:txBody>
          <a:bodyPr/>
          <a:lstStyle/>
          <a:p>
            <a:endParaRPr lang="en-US" dirty="0"/>
          </a:p>
          <a:p>
            <a:r>
              <a:rPr lang="en-US" dirty="0"/>
              <a:t>Expungement by petition can provide clients with the most effective relief </a:t>
            </a:r>
          </a:p>
          <a:p>
            <a:endParaRPr lang="en-US" dirty="0"/>
          </a:p>
          <a:p>
            <a:pPr lvl="1"/>
            <a:r>
              <a:rPr lang="en-US" dirty="0"/>
              <a:t>All agencies involved in the case can be served with copies of the expungement petition and proposed order (this gives them notice and an opportunity to be heard)</a:t>
            </a:r>
          </a:p>
          <a:p>
            <a:pPr marL="201168" lvl="1" indent="0">
              <a:buNone/>
            </a:pPr>
            <a:endParaRPr lang="en-US" dirty="0"/>
          </a:p>
          <a:p>
            <a:pPr lvl="1"/>
            <a:r>
              <a:rPr lang="en-US" dirty="0"/>
              <a:t>If granted, the court usually orders records sealed at all agencies served</a:t>
            </a:r>
          </a:p>
          <a:p>
            <a:pPr marL="201168" lvl="1" indent="0">
              <a:buNone/>
            </a:pPr>
            <a:endParaRPr lang="en-US" dirty="0"/>
          </a:p>
          <a:p>
            <a:pPr lvl="1"/>
            <a:r>
              <a:rPr lang="en-US" dirty="0"/>
              <a:t>Expungement by petition is a means of requesting expungement of records that are excluded from expungement under Minnesota’s Automatic Expungement and Adult Cannabis Use Act Expungements</a:t>
            </a:r>
          </a:p>
        </p:txBody>
      </p:sp>
    </p:spTree>
    <p:extLst>
      <p:ext uri="{BB962C8B-B14F-4D97-AF65-F5344CB8AC3E}">
        <p14:creationId xmlns:p14="http://schemas.microsoft.com/office/powerpoint/2010/main" val="402693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3607-BD72-0547-E10A-209A7435D781}"/>
              </a:ext>
            </a:extLst>
          </p:cNvPr>
          <p:cNvSpPr>
            <a:spLocks noGrp="1"/>
          </p:cNvSpPr>
          <p:nvPr>
            <p:ph type="title"/>
          </p:nvPr>
        </p:nvSpPr>
        <p:spPr>
          <a:xfrm>
            <a:off x="1097280" y="286603"/>
            <a:ext cx="10058400" cy="1463539"/>
          </a:xfrm>
        </p:spPr>
        <p:txBody>
          <a:bodyPr/>
          <a:lstStyle/>
          <a:p>
            <a:r>
              <a:rPr lang="en-US" dirty="0"/>
              <a:t>Criminal Expungement Timeframe</a:t>
            </a:r>
          </a:p>
        </p:txBody>
      </p:sp>
      <p:graphicFrame>
        <p:nvGraphicFramePr>
          <p:cNvPr id="4" name="Content Placeholder 3">
            <a:extLst>
              <a:ext uri="{FF2B5EF4-FFF2-40B4-BE49-F238E27FC236}">
                <a16:creationId xmlns:a16="http://schemas.microsoft.com/office/drawing/2014/main" id="{847846AD-DDA3-C67D-7071-D4FABF153E18}"/>
              </a:ext>
            </a:extLst>
          </p:cNvPr>
          <p:cNvGraphicFramePr>
            <a:graphicFrameLocks noGrp="1"/>
          </p:cNvGraphicFramePr>
          <p:nvPr>
            <p:ph idx="1"/>
            <p:extLst>
              <p:ext uri="{D42A27DB-BD31-4B8C-83A1-F6EECF244321}">
                <p14:modId xmlns:p14="http://schemas.microsoft.com/office/powerpoint/2010/main" val="3684645910"/>
              </p:ext>
            </p:extLst>
          </p:nvPr>
        </p:nvGraphicFramePr>
        <p:xfrm>
          <a:off x="1097280" y="1966451"/>
          <a:ext cx="10058400" cy="4118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AB87123-69EC-FAA6-51A1-C6FE3257CF34}"/>
              </a:ext>
            </a:extLst>
          </p:cNvPr>
          <p:cNvSpPr txBox="1"/>
          <p:nvPr/>
        </p:nvSpPr>
        <p:spPr>
          <a:xfrm>
            <a:off x="1927123" y="3677265"/>
            <a:ext cx="993059" cy="523220"/>
          </a:xfrm>
          <a:prstGeom prst="rect">
            <a:avLst/>
          </a:prstGeom>
          <a:noFill/>
        </p:spPr>
        <p:txBody>
          <a:bodyPr wrap="square" rtlCol="0">
            <a:spAutoFit/>
          </a:bodyPr>
          <a:lstStyle/>
          <a:p>
            <a:r>
              <a:rPr lang="en-US" sz="1400" dirty="0"/>
              <a:t>63 days</a:t>
            </a:r>
          </a:p>
          <a:p>
            <a:r>
              <a:rPr lang="en-US" sz="1400" dirty="0"/>
              <a:t>(minimum)</a:t>
            </a:r>
          </a:p>
        </p:txBody>
      </p:sp>
      <p:sp>
        <p:nvSpPr>
          <p:cNvPr id="6" name="TextBox 5">
            <a:extLst>
              <a:ext uri="{FF2B5EF4-FFF2-40B4-BE49-F238E27FC236}">
                <a16:creationId xmlns:a16="http://schemas.microsoft.com/office/drawing/2014/main" id="{21CC3D63-C4C8-8C3B-33C1-8A6F657126E5}"/>
              </a:ext>
            </a:extLst>
          </p:cNvPr>
          <p:cNvSpPr txBox="1"/>
          <p:nvPr/>
        </p:nvSpPr>
        <p:spPr>
          <a:xfrm>
            <a:off x="3490452" y="4719484"/>
            <a:ext cx="1641987" cy="307777"/>
          </a:xfrm>
          <a:prstGeom prst="rect">
            <a:avLst/>
          </a:prstGeom>
          <a:noFill/>
        </p:spPr>
        <p:txBody>
          <a:bodyPr wrap="square" rtlCol="0">
            <a:spAutoFit/>
          </a:bodyPr>
          <a:lstStyle/>
          <a:p>
            <a:r>
              <a:rPr lang="en-US" sz="1400" dirty="0"/>
              <a:t>Up to 90 Days</a:t>
            </a:r>
          </a:p>
        </p:txBody>
      </p:sp>
      <p:sp>
        <p:nvSpPr>
          <p:cNvPr id="7" name="TextBox 6">
            <a:extLst>
              <a:ext uri="{FF2B5EF4-FFF2-40B4-BE49-F238E27FC236}">
                <a16:creationId xmlns:a16="http://schemas.microsoft.com/office/drawing/2014/main" id="{688A7321-028B-99FA-C220-21CB4C39E5B9}"/>
              </a:ext>
            </a:extLst>
          </p:cNvPr>
          <p:cNvSpPr txBox="1"/>
          <p:nvPr/>
        </p:nvSpPr>
        <p:spPr>
          <a:xfrm>
            <a:off x="4955458" y="5555225"/>
            <a:ext cx="1474839" cy="523220"/>
          </a:xfrm>
          <a:prstGeom prst="rect">
            <a:avLst/>
          </a:prstGeom>
          <a:noFill/>
        </p:spPr>
        <p:txBody>
          <a:bodyPr wrap="square" rtlCol="0">
            <a:spAutoFit/>
          </a:bodyPr>
          <a:lstStyle/>
          <a:p>
            <a:r>
              <a:rPr lang="en-US" sz="1400" dirty="0"/>
              <a:t>60 Day Appeal Period</a:t>
            </a:r>
          </a:p>
        </p:txBody>
      </p:sp>
      <p:sp>
        <p:nvSpPr>
          <p:cNvPr id="8" name="TextBox 7">
            <a:extLst>
              <a:ext uri="{FF2B5EF4-FFF2-40B4-BE49-F238E27FC236}">
                <a16:creationId xmlns:a16="http://schemas.microsoft.com/office/drawing/2014/main" id="{445BD89C-B0EA-E35F-67ED-DE9F9BC01BD2}"/>
              </a:ext>
            </a:extLst>
          </p:cNvPr>
          <p:cNvSpPr txBox="1"/>
          <p:nvPr/>
        </p:nvSpPr>
        <p:spPr>
          <a:xfrm>
            <a:off x="7718324" y="3264310"/>
            <a:ext cx="2349908" cy="369332"/>
          </a:xfrm>
          <a:prstGeom prst="rect">
            <a:avLst/>
          </a:prstGeom>
          <a:noFill/>
        </p:spPr>
        <p:txBody>
          <a:bodyPr wrap="square" rtlCol="0">
            <a:spAutoFit/>
          </a:bodyPr>
          <a:lstStyle/>
          <a:p>
            <a:r>
              <a:rPr lang="en-US" u="sng" dirty="0"/>
              <a:t>It can take up to a year</a:t>
            </a:r>
          </a:p>
        </p:txBody>
      </p:sp>
    </p:spTree>
    <p:extLst>
      <p:ext uri="{BB962C8B-B14F-4D97-AF65-F5344CB8AC3E}">
        <p14:creationId xmlns:p14="http://schemas.microsoft.com/office/powerpoint/2010/main" val="199541318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80cb53b-b1fa-40fa-84e4-2a083e8b756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8F015F17D4D74E9A12CFFA3695F347" ma:contentTypeVersion="15" ma:contentTypeDescription="Create a new document." ma:contentTypeScope="" ma:versionID="5309bcb1a45eefacf743be587f634e2f">
  <xsd:schema xmlns:xsd="http://www.w3.org/2001/XMLSchema" xmlns:xs="http://www.w3.org/2001/XMLSchema" xmlns:p="http://schemas.microsoft.com/office/2006/metadata/properties" xmlns:ns3="480cb53b-b1fa-40fa-84e4-2a083e8b7565" xmlns:ns4="a563b0c0-8889-456d-96d2-5f390a292978" targetNamespace="http://schemas.microsoft.com/office/2006/metadata/properties" ma:root="true" ma:fieldsID="797dae6bd820257ec841afcae5f1b63c" ns3:_="" ns4:_="">
    <xsd:import namespace="480cb53b-b1fa-40fa-84e4-2a083e8b7565"/>
    <xsd:import namespace="a563b0c0-8889-456d-96d2-5f390a29297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OCR" minOccurs="0"/>
                <xsd:element ref="ns3:MediaServiceGenerationTime" minOccurs="0"/>
                <xsd:element ref="ns3:MediaServiceEventHashCode" minOccurs="0"/>
                <xsd:element ref="ns3:MediaServiceSearchPropertie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cb53b-b1fa-40fa-84e4-2a083e8b7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63b0c0-8889-456d-96d2-5f390a2929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3AEE75-7947-42A7-83B7-73AA5BBE2472}">
  <ds:schemaRefs>
    <ds:schemaRef ds:uri="480cb53b-b1fa-40fa-84e4-2a083e8b7565"/>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elements/1.1/"/>
    <ds:schemaRef ds:uri="a563b0c0-8889-456d-96d2-5f390a292978"/>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D303E84F-FC7F-4D02-9DD9-017FF0AC3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0cb53b-b1fa-40fa-84e4-2a083e8b7565"/>
    <ds:schemaRef ds:uri="a563b0c0-8889-456d-96d2-5f390a292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457AAE-FBC0-408D-AD60-27AB496BE4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1158</TotalTime>
  <Words>3531</Words>
  <Application>Microsoft Office PowerPoint</Application>
  <PresentationFormat>Widescreen</PresentationFormat>
  <Paragraphs>331</Paragraphs>
  <Slides>43</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Cambria</vt:lpstr>
      <vt:lpstr>Retrospect</vt:lpstr>
      <vt:lpstr>VLN Criminal Expungement Full Representation Training </vt:lpstr>
      <vt:lpstr>VLN Criminal Expungement Program Staff</vt:lpstr>
      <vt:lpstr>Why is Criminal Expungement Needed? </vt:lpstr>
      <vt:lpstr>What are “criminal records”?</vt:lpstr>
      <vt:lpstr>What does Criminal Expungement Mean in Minnesota? What does it do?</vt:lpstr>
      <vt:lpstr>Here are those situations . . .</vt:lpstr>
      <vt:lpstr>Main Types of MN Criminal Expungements</vt:lpstr>
      <vt:lpstr>Expungement by Petition – The Focus of VLN’s Criminal Expungement Program</vt:lpstr>
      <vt:lpstr>Criminal Expungement Timeframe</vt:lpstr>
      <vt:lpstr>Minnesota Judicial Branch Website  - A Useful Resource </vt:lpstr>
      <vt:lpstr>Additional Judicial Branch Website Links</vt:lpstr>
      <vt:lpstr>Expungement Forms</vt:lpstr>
      <vt:lpstr> Getting Started </vt:lpstr>
      <vt:lpstr>Full Representation</vt:lpstr>
      <vt:lpstr>The Expungement Petition</vt:lpstr>
      <vt:lpstr>The Expungement Petition -  Where you tell your client’s story (Questions 6 and 13) </vt:lpstr>
      <vt:lpstr>Telling your client’s story continued</vt:lpstr>
      <vt:lpstr>Petition Question 7</vt:lpstr>
      <vt:lpstr>Question 8</vt:lpstr>
      <vt:lpstr>Question 9</vt:lpstr>
      <vt:lpstr>Question 10</vt:lpstr>
      <vt:lpstr>Question 10 continued</vt:lpstr>
      <vt:lpstr>Questions 11 &amp; 12</vt:lpstr>
      <vt:lpstr>Question 13</vt:lpstr>
      <vt:lpstr>Rehabilitation ideas</vt:lpstr>
      <vt:lpstr>Questions 14, 15, and 16</vt:lpstr>
      <vt:lpstr>Question 16</vt:lpstr>
      <vt:lpstr>Order (Proposed)– EXP105, EXP106, or EXP107 </vt:lpstr>
      <vt:lpstr>Orders – EXP105 &amp; EXP106</vt:lpstr>
      <vt:lpstr>Orders continued – EXP107 Used for Inherent Authority Expungement Requests, which are not a focus of our program, but you may choose to do one of these in concurrently when working on cases with a client that qualify for full statutory expungement </vt:lpstr>
      <vt:lpstr>Affidavit of Attorney for Court Fee Waiver – Form FEE116</vt:lpstr>
      <vt:lpstr>Proof of Service – Form EXP104</vt:lpstr>
      <vt:lpstr>Proof of Service (EXP104)</vt:lpstr>
      <vt:lpstr>Review and Finalize Pleadings</vt:lpstr>
      <vt:lpstr>Have the client review and sign the petition</vt:lpstr>
      <vt:lpstr>Schedule the expungement hearing</vt:lpstr>
      <vt:lpstr>Service </vt:lpstr>
      <vt:lpstr>Filing</vt:lpstr>
      <vt:lpstr>The Expungement Hearing</vt:lpstr>
      <vt:lpstr>Ruling</vt:lpstr>
      <vt:lpstr>Case closing</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Fowlds</dc:creator>
  <cp:lastModifiedBy>Katherine Johnson</cp:lastModifiedBy>
  <cp:revision>18</cp:revision>
  <dcterms:created xsi:type="dcterms:W3CDTF">2025-11-19T01:44:23Z</dcterms:created>
  <dcterms:modified xsi:type="dcterms:W3CDTF">2025-12-04T15:26:48Z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0x010100098F015F17D4D74E9A12CFFA3695F347</vt:lpwstr>
  </property>
</Properties>
</file>