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14" r:id="rId28"/>
    <p:sldId id="315" r:id="rId29"/>
    <p:sldId id="316" r:id="rId30"/>
    <p:sldId id="317" r:id="rId31"/>
    <p:sldId id="318" r:id="rId32"/>
    <p:sldId id="319" r:id="rId33"/>
    <p:sldId id="282" r:id="rId34"/>
    <p:sldId id="283" r:id="rId35"/>
    <p:sldId id="284" r:id="rId36"/>
    <p:sldId id="285" r:id="rId37"/>
    <p:sldId id="286" r:id="rId38"/>
    <p:sldId id="287" r:id="rId39"/>
    <p:sldId id="288" r:id="rId40"/>
    <p:sldId id="289" r:id="rId41"/>
    <p:sldId id="290" r:id="rId42"/>
    <p:sldId id="291" r:id="rId43"/>
    <p:sldId id="292" r:id="rId44"/>
    <p:sldId id="320"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7" r:id="rId58"/>
    <p:sldId id="308" r:id="rId59"/>
    <p:sldId id="309" r:id="rId60"/>
    <p:sldId id="310" r:id="rId61"/>
    <p:sldId id="312" r:id="rId62"/>
    <p:sldId id="330" r:id="rId63"/>
    <p:sldId id="332" r:id="rId64"/>
    <p:sldId id="333" r:id="rId65"/>
    <p:sldId id="334" r:id="rId66"/>
    <p:sldId id="336" r:id="rId67"/>
    <p:sldId id="335" r:id="rId68"/>
    <p:sldId id="313" r:id="rId69"/>
  </p:sldIdLst>
  <p:sldSz cx="9144000" cy="5143500" type="screen16x9"/>
  <p:notesSz cx="6858000" cy="9144000"/>
  <p:embeddedFontLst>
    <p:embeddedFont>
      <p:font typeface="Lato" panose="020F0502020204030203" pitchFamily="34" charset="0"/>
      <p:regular r:id="rId71"/>
      <p:bold r:id="rId72"/>
      <p:italic r:id="rId73"/>
      <p:boldItalic r:id="rId74"/>
    </p:embeddedFont>
    <p:embeddedFont>
      <p:font typeface="Nunito"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h4ye8Fbeps+NFd8LZdJ1eQvcbK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7783f93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35e7783f93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7783f93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35e7783f93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7783f93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35e7783f930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7783f93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5e7783f93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e7783f93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35e7783f93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7783f930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7783f930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https://www.mncourts.gov/Help-Topics/GetForms.aspx?cat=Name+Change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Some Judges just want proof of knowledge, some require more in depth notice. Easiest way is to have both parents sign.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0" name="Google Shape;730;p5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E0BDFAFE-404A-2D82-1FC8-C226D24357E9}"/>
            </a:ext>
          </a:extLst>
        </p:cNvPr>
        <p:cNvGrpSpPr/>
        <p:nvPr/>
      </p:nvGrpSpPr>
      <p:grpSpPr>
        <a:xfrm>
          <a:off x="0" y="0"/>
          <a:ext cx="0" cy="0"/>
          <a:chOff x="0" y="0"/>
          <a:chExt cx="0" cy="0"/>
        </a:xfrm>
      </p:grpSpPr>
      <p:sp>
        <p:nvSpPr>
          <p:cNvPr id="253" name="Google Shape;253;g1258bfc0779_1_0:notes">
            <a:extLst>
              <a:ext uri="{FF2B5EF4-FFF2-40B4-BE49-F238E27FC236}">
                <a16:creationId xmlns:a16="http://schemas.microsoft.com/office/drawing/2014/main" id="{4D32FCAF-9E02-1B28-3C59-8CBFF5F018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58bfc0779_1_0:notes">
            <a:extLst>
              <a:ext uri="{FF2B5EF4-FFF2-40B4-BE49-F238E27FC236}">
                <a16:creationId xmlns:a16="http://schemas.microsoft.com/office/drawing/2014/main" id="{0E403581-7D2B-667C-790B-2428650AA5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607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2107E4F2-442F-C11F-1C65-15F51BAA6297}"/>
            </a:ext>
          </a:extLst>
        </p:cNvPr>
        <p:cNvGrpSpPr/>
        <p:nvPr/>
      </p:nvGrpSpPr>
      <p:grpSpPr>
        <a:xfrm>
          <a:off x="0" y="0"/>
          <a:ext cx="0" cy="0"/>
          <a:chOff x="0" y="0"/>
          <a:chExt cx="0" cy="0"/>
        </a:xfrm>
      </p:grpSpPr>
      <p:sp>
        <p:nvSpPr>
          <p:cNvPr id="253" name="Google Shape;253;g1258bfc0779_1_0:notes">
            <a:extLst>
              <a:ext uri="{FF2B5EF4-FFF2-40B4-BE49-F238E27FC236}">
                <a16:creationId xmlns:a16="http://schemas.microsoft.com/office/drawing/2014/main" id="{4878609F-CDB5-DA0F-8462-22C04A3E0B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58bfc0779_1_0:notes">
            <a:extLst>
              <a:ext uri="{FF2B5EF4-FFF2-40B4-BE49-F238E27FC236}">
                <a16:creationId xmlns:a16="http://schemas.microsoft.com/office/drawing/2014/main" id="{F95D3A47-628A-8E2D-1510-F2A49D6C99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556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7783f93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5e7783f93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53"/>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3"/>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3"/>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53"/>
          <p:cNvGrpSpPr/>
          <p:nvPr/>
        </p:nvGrpSpPr>
        <p:grpSpPr>
          <a:xfrm>
            <a:off x="255200" y="592"/>
            <a:ext cx="2250363" cy="1044300"/>
            <a:chOff x="255200" y="592"/>
            <a:chExt cx="2250363" cy="1044300"/>
          </a:xfrm>
        </p:grpSpPr>
        <p:sp>
          <p:nvSpPr>
            <p:cNvPr id="15" name="Google Shape;15;p53"/>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3"/>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3"/>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53"/>
          <p:cNvGrpSpPr/>
          <p:nvPr/>
        </p:nvGrpSpPr>
        <p:grpSpPr>
          <a:xfrm>
            <a:off x="905395" y="592"/>
            <a:ext cx="2250363" cy="1044300"/>
            <a:chOff x="905395" y="592"/>
            <a:chExt cx="2250363" cy="1044300"/>
          </a:xfrm>
        </p:grpSpPr>
        <p:sp>
          <p:nvSpPr>
            <p:cNvPr id="19" name="Google Shape;19;p53"/>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3"/>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3"/>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53"/>
          <p:cNvGrpSpPr/>
          <p:nvPr/>
        </p:nvGrpSpPr>
        <p:grpSpPr>
          <a:xfrm>
            <a:off x="7057468" y="5088"/>
            <a:ext cx="1851281" cy="752108"/>
            <a:chOff x="6917201" y="0"/>
            <a:chExt cx="2227776" cy="863400"/>
          </a:xfrm>
        </p:grpSpPr>
        <p:sp>
          <p:nvSpPr>
            <p:cNvPr id="23" name="Google Shape;23;p5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53"/>
          <p:cNvGrpSpPr/>
          <p:nvPr/>
        </p:nvGrpSpPr>
        <p:grpSpPr>
          <a:xfrm>
            <a:off x="6553032" y="4217852"/>
            <a:ext cx="2389067" cy="925737"/>
            <a:chOff x="6917201" y="0"/>
            <a:chExt cx="2227776" cy="863400"/>
          </a:xfrm>
        </p:grpSpPr>
        <p:sp>
          <p:nvSpPr>
            <p:cNvPr id="27" name="Google Shape;27;p53"/>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3"/>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3"/>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53"/>
          <p:cNvGrpSpPr/>
          <p:nvPr/>
        </p:nvGrpSpPr>
        <p:grpSpPr>
          <a:xfrm>
            <a:off x="199149" y="4055652"/>
            <a:ext cx="2795413" cy="1083308"/>
            <a:chOff x="6917201" y="0"/>
            <a:chExt cx="2227776" cy="863400"/>
          </a:xfrm>
        </p:grpSpPr>
        <p:sp>
          <p:nvSpPr>
            <p:cNvPr id="31" name="Google Shape;31;p53"/>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3"/>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53"/>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53"/>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5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62"/>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62"/>
          <p:cNvGrpSpPr/>
          <p:nvPr/>
        </p:nvGrpSpPr>
        <p:grpSpPr>
          <a:xfrm>
            <a:off x="5959222" y="4119576"/>
            <a:ext cx="2520951" cy="1024165"/>
            <a:chOff x="6917201" y="0"/>
            <a:chExt cx="2227776" cy="863400"/>
          </a:xfrm>
        </p:grpSpPr>
        <p:sp>
          <p:nvSpPr>
            <p:cNvPr id="112" name="Google Shape;112;p6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62"/>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62"/>
          <p:cNvGrpSpPr/>
          <p:nvPr/>
        </p:nvGrpSpPr>
        <p:grpSpPr>
          <a:xfrm>
            <a:off x="199149" y="2"/>
            <a:ext cx="2795413" cy="1083308"/>
            <a:chOff x="6917201" y="0"/>
            <a:chExt cx="2227776" cy="863400"/>
          </a:xfrm>
        </p:grpSpPr>
        <p:sp>
          <p:nvSpPr>
            <p:cNvPr id="116" name="Google Shape;116;p6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6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62"/>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62"/>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6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37"/>
        <p:cNvGrpSpPr/>
        <p:nvPr/>
      </p:nvGrpSpPr>
      <p:grpSpPr>
        <a:xfrm>
          <a:off x="0" y="0"/>
          <a:ext cx="0" cy="0"/>
          <a:chOff x="0" y="0"/>
          <a:chExt cx="0" cy="0"/>
        </a:xfrm>
      </p:grpSpPr>
      <p:sp>
        <p:nvSpPr>
          <p:cNvPr id="38" name="Google Shape;38;p5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54"/>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sz="1350">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3" name="Google Shape;43;p54"/>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4" name="Google Shape;44;p5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5"/>
        <p:cNvGrpSpPr/>
        <p:nvPr/>
      </p:nvGrpSpPr>
      <p:grpSpPr>
        <a:xfrm>
          <a:off x="0" y="0"/>
          <a:ext cx="0" cy="0"/>
          <a:chOff x="0" y="0"/>
          <a:chExt cx="0" cy="0"/>
        </a:xfrm>
      </p:grpSpPr>
      <p:sp>
        <p:nvSpPr>
          <p:cNvPr id="46" name="Google Shape;46;p5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 name="Google Shape;47;p55"/>
          <p:cNvGrpSpPr/>
          <p:nvPr/>
        </p:nvGrpSpPr>
        <p:grpSpPr>
          <a:xfrm>
            <a:off x="5594191" y="3961115"/>
            <a:ext cx="2910144" cy="1182340"/>
            <a:chOff x="6917201" y="0"/>
            <a:chExt cx="2227776" cy="863400"/>
          </a:xfrm>
        </p:grpSpPr>
        <p:sp>
          <p:nvSpPr>
            <p:cNvPr id="48" name="Google Shape;48;p5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 name="Google Shape;51;p55"/>
          <p:cNvGrpSpPr/>
          <p:nvPr/>
        </p:nvGrpSpPr>
        <p:grpSpPr>
          <a:xfrm>
            <a:off x="199149" y="2"/>
            <a:ext cx="2795413" cy="1083308"/>
            <a:chOff x="6917201" y="0"/>
            <a:chExt cx="2227776" cy="863400"/>
          </a:xfrm>
        </p:grpSpPr>
        <p:sp>
          <p:nvSpPr>
            <p:cNvPr id="52" name="Google Shape;52;p5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5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 name="Google Shape;55;p55"/>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6" name="Google Shape;56;p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57"/>
        <p:cNvGrpSpPr/>
        <p:nvPr/>
      </p:nvGrpSpPr>
      <p:grpSpPr>
        <a:xfrm>
          <a:off x="0" y="0"/>
          <a:ext cx="0" cy="0"/>
          <a:chOff x="0" y="0"/>
          <a:chExt cx="0" cy="0"/>
        </a:xfrm>
      </p:grpSpPr>
      <p:sp>
        <p:nvSpPr>
          <p:cNvPr id="58" name="Google Shape;58;p56"/>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6"/>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 name="Google Shape;60;p56"/>
          <p:cNvGrpSpPr/>
          <p:nvPr/>
        </p:nvGrpSpPr>
        <p:grpSpPr>
          <a:xfrm>
            <a:off x="255991" y="-118"/>
            <a:ext cx="2251347" cy="1043408"/>
            <a:chOff x="3961956" y="4383950"/>
            <a:chExt cx="1160548" cy="548700"/>
          </a:xfrm>
        </p:grpSpPr>
        <p:sp>
          <p:nvSpPr>
            <p:cNvPr id="61" name="Google Shape;61;p56"/>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6"/>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6"/>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p5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 name="Google Shape;65;p56"/>
          <p:cNvGrpSpPr/>
          <p:nvPr/>
        </p:nvGrpSpPr>
        <p:grpSpPr>
          <a:xfrm>
            <a:off x="34934" y="4522125"/>
            <a:ext cx="1593305" cy="617072"/>
            <a:chOff x="6917201" y="0"/>
            <a:chExt cx="2227776" cy="863400"/>
          </a:xfrm>
        </p:grpSpPr>
        <p:sp>
          <p:nvSpPr>
            <p:cNvPr id="66" name="Google Shape;66;p5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6"/>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6"/>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 name="Google Shape;69;p56"/>
          <p:cNvGrpSpPr/>
          <p:nvPr/>
        </p:nvGrpSpPr>
        <p:grpSpPr>
          <a:xfrm>
            <a:off x="5886353" y="1243"/>
            <a:ext cx="3257454" cy="1261514"/>
            <a:chOff x="6917201" y="0"/>
            <a:chExt cx="2227776" cy="863400"/>
          </a:xfrm>
        </p:grpSpPr>
        <p:sp>
          <p:nvSpPr>
            <p:cNvPr id="70" name="Google Shape;70;p56"/>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6"/>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56"/>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56"/>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74" name="Google Shape;74;p5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75"/>
        <p:cNvGrpSpPr/>
        <p:nvPr/>
      </p:nvGrpSpPr>
      <p:grpSpPr>
        <a:xfrm>
          <a:off x="0" y="0"/>
          <a:ext cx="0" cy="0"/>
          <a:chOff x="0" y="0"/>
          <a:chExt cx="0" cy="0"/>
        </a:xfrm>
      </p:grpSpPr>
      <p:sp>
        <p:nvSpPr>
          <p:cNvPr id="76" name="Google Shape;76;p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5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5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0" name="Google Shape;80;p57"/>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1" name="Google Shape;81;p5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82"/>
        <p:cNvGrpSpPr/>
        <p:nvPr/>
      </p:nvGrpSpPr>
      <p:grpSpPr>
        <a:xfrm>
          <a:off x="0" y="0"/>
          <a:ext cx="0" cy="0"/>
          <a:chOff x="0" y="0"/>
          <a:chExt cx="0" cy="0"/>
        </a:xfrm>
      </p:grpSpPr>
      <p:sp>
        <p:nvSpPr>
          <p:cNvPr id="83" name="Google Shape;83;p58"/>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8"/>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8"/>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87" name="Google Shape;87;p5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88"/>
        <p:cNvGrpSpPr/>
        <p:nvPr/>
      </p:nvGrpSpPr>
      <p:grpSpPr>
        <a:xfrm>
          <a:off x="0" y="0"/>
          <a:ext cx="0" cy="0"/>
          <a:chOff x="0" y="0"/>
          <a:chExt cx="0" cy="0"/>
        </a:xfrm>
      </p:grpSpPr>
      <p:sp>
        <p:nvSpPr>
          <p:cNvPr id="89" name="Google Shape;89;p5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3" name="Google Shape;93;p5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94" name="Google Shape;94;p5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95" name="Google Shape;95;p5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96"/>
        <p:cNvGrpSpPr/>
        <p:nvPr/>
      </p:nvGrpSpPr>
      <p:grpSpPr>
        <a:xfrm>
          <a:off x="0" y="0"/>
          <a:ext cx="0" cy="0"/>
          <a:chOff x="0" y="0"/>
          <a:chExt cx="0" cy="0"/>
        </a:xfrm>
      </p:grpSpPr>
      <p:sp>
        <p:nvSpPr>
          <p:cNvPr id="97" name="Google Shape;97;p6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0"/>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6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0"/>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1" name="Google Shape;101;p60"/>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6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3"/>
        <p:cNvGrpSpPr/>
        <p:nvPr/>
      </p:nvGrpSpPr>
      <p:grpSpPr>
        <a:xfrm>
          <a:off x="0" y="0"/>
          <a:ext cx="0" cy="0"/>
          <a:chOff x="0" y="0"/>
          <a:chExt cx="0" cy="0"/>
        </a:xfrm>
      </p:grpSpPr>
      <p:sp>
        <p:nvSpPr>
          <p:cNvPr id="104" name="Google Shape;104;p6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1"/>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8" name="Google Shape;108;p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52"/>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5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211unitedway.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thetrevorproject.org/get-help/" TargetMode="External"/><Relationship Id="rId4" Type="http://schemas.openxmlformats.org/officeDocument/2006/relationships/hyperlink" Target="https://translifelin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mncourts.gov/GetForms.aspx?c=27"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lawhelpmn.org/self-help-library/legal-resource/name-change-minnesota-court-forms-and-informa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sss.gov/wp-content/uploads/2024/01/WhoMustRegisterChart_1-16-24-1.pdf"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www.sss.gov/wp-content/uploads/2021/10/Form-2-Change-of-Information-Fillable-.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state.mn.us/people/vitalrecords/amend.html"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transequality.org/documents"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www.lambdalegal.org/know-your-rights/article/trans-changing-birth-certificate-sex-designations"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vlnoi.legalserver.org/modules/matter/extern_intake.php?pid=133&amp;h=69729a&am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US"/>
              <a:t>Name and Gender Marker Changes in Minnesota</a:t>
            </a:r>
            <a:endParaRPr/>
          </a:p>
        </p:txBody>
      </p:sp>
      <p:sp>
        <p:nvSpPr>
          <p:cNvPr id="127" name="Google Shape;127;p1"/>
          <p:cNvSpPr txBox="1"/>
          <p:nvPr/>
        </p:nvSpPr>
        <p:spPr>
          <a:xfrm>
            <a:off x="2068050" y="3325925"/>
            <a:ext cx="5007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Volunteer Lawyers Network LGBTQ+ Community Legal Clinic</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5e7783f930_0_12"/>
          <p:cNvSpPr txBox="1"/>
          <p:nvPr/>
        </p:nvSpPr>
        <p:spPr>
          <a:xfrm>
            <a:off x="2412125" y="3474013"/>
            <a:ext cx="20484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Freeze:</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Confused</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Quiet</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Indecisive</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Repeating</a:t>
            </a:r>
            <a:endParaRPr sz="1300">
              <a:solidFill>
                <a:schemeClr val="dk2"/>
              </a:solidFill>
              <a:latin typeface="Calibri"/>
              <a:ea typeface="Calibri"/>
              <a:cs typeface="Calibri"/>
              <a:sym typeface="Calibri"/>
            </a:endParaRPr>
          </a:p>
        </p:txBody>
      </p:sp>
      <p:sp>
        <p:nvSpPr>
          <p:cNvPr id="232" name="Google Shape;232;g35e7783f930_0_1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Recognize Dysregulation:</a:t>
            </a:r>
            <a:endParaRPr/>
          </a:p>
        </p:txBody>
      </p:sp>
      <p:sp>
        <p:nvSpPr>
          <p:cNvPr id="233" name="Google Shape;233;g35e7783f930_0_12"/>
          <p:cNvSpPr txBox="1">
            <a:spLocks noGrp="1"/>
          </p:cNvSpPr>
          <p:nvPr>
            <p:ph type="body" idx="1"/>
          </p:nvPr>
        </p:nvSpPr>
        <p:spPr>
          <a:xfrm>
            <a:off x="819150" y="1529975"/>
            <a:ext cx="7328100" cy="850500"/>
          </a:xfrm>
          <a:prstGeom prst="rect">
            <a:avLst/>
          </a:prstGeom>
          <a:noFill/>
          <a:ln>
            <a:noFill/>
          </a:ln>
        </p:spPr>
        <p:txBody>
          <a:bodyPr spcFirstLastPara="1" wrap="square" lIns="91425" tIns="91425" rIns="91425" bIns="91425" anchor="t" anchorCtr="0">
            <a:normAutofit/>
          </a:bodyPr>
          <a:lstStyle/>
          <a:p>
            <a:pPr marL="457200" marR="0" lvl="0" indent="-298450" algn="l" rtl="0">
              <a:lnSpc>
                <a:spcPct val="115000"/>
              </a:lnSpc>
              <a:spcBef>
                <a:spcPts val="0"/>
              </a:spcBef>
              <a:spcAft>
                <a:spcPts val="0"/>
              </a:spcAft>
              <a:buSzPts val="1100"/>
              <a:buFont typeface="Calibri"/>
              <a:buChar char="●"/>
            </a:pPr>
            <a:r>
              <a:rPr lang="en-US" sz="1100">
                <a:latin typeface="Calibri"/>
                <a:ea typeface="Calibri"/>
                <a:cs typeface="Calibri"/>
                <a:sym typeface="Calibri"/>
              </a:rPr>
              <a:t>Hyperarousal/Acute Stress Response - Fight, Flight, Freeze, &amp; Appease.</a:t>
            </a:r>
            <a:endParaRPr sz="1100">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Char char="●"/>
            </a:pPr>
            <a:r>
              <a:rPr lang="en-US" sz="1100">
                <a:latin typeface="Calibri"/>
                <a:ea typeface="Calibri"/>
                <a:cs typeface="Calibri"/>
                <a:sym typeface="Calibri"/>
              </a:rPr>
              <a:t>Dysregulation is NOT noncompliance.</a:t>
            </a:r>
            <a:endParaRPr sz="1100">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Char char="●"/>
            </a:pPr>
            <a:r>
              <a:rPr lang="en-US" sz="1100">
                <a:latin typeface="Calibri"/>
                <a:ea typeface="Calibri"/>
                <a:cs typeface="Calibri"/>
                <a:sym typeface="Calibri"/>
              </a:rPr>
              <a:t>Recognize these in yourself, too!</a:t>
            </a:r>
            <a:endParaRPr sz="1100">
              <a:latin typeface="Calibri"/>
              <a:ea typeface="Calibri"/>
              <a:cs typeface="Calibri"/>
              <a:sym typeface="Calibri"/>
            </a:endParaRPr>
          </a:p>
          <a:p>
            <a:pPr marL="0" marR="0" lvl="0" indent="0" algn="l" rtl="0">
              <a:lnSpc>
                <a:spcPct val="115000"/>
              </a:lnSpc>
              <a:spcBef>
                <a:spcPts val="0"/>
              </a:spcBef>
              <a:spcAft>
                <a:spcPts val="0"/>
              </a:spcAft>
              <a:buNone/>
            </a:pPr>
            <a:endParaRPr sz="1100" u="sng">
              <a:latin typeface="Calibri"/>
              <a:ea typeface="Calibri"/>
              <a:cs typeface="Calibri"/>
              <a:sym typeface="Calibri"/>
            </a:endParaRPr>
          </a:p>
        </p:txBody>
      </p:sp>
      <p:sp>
        <p:nvSpPr>
          <p:cNvPr id="234" name="Google Shape;234;g35e7783f930_0_12"/>
          <p:cNvSpPr txBox="1"/>
          <p:nvPr/>
        </p:nvSpPr>
        <p:spPr>
          <a:xfrm>
            <a:off x="2412125" y="2088600"/>
            <a:ext cx="20484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Fight:</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Irritation</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Frustration</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Feeling Attacked</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Defensiveness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Blaming</a:t>
            </a:r>
            <a:endParaRPr sz="1300">
              <a:solidFill>
                <a:schemeClr val="dk2"/>
              </a:solidFill>
              <a:latin typeface="Calibri"/>
              <a:ea typeface="Calibri"/>
              <a:cs typeface="Calibri"/>
              <a:sym typeface="Calibri"/>
            </a:endParaRPr>
          </a:p>
        </p:txBody>
      </p:sp>
      <p:sp>
        <p:nvSpPr>
          <p:cNvPr id="235" name="Google Shape;235;g35e7783f930_0_12"/>
          <p:cNvSpPr txBox="1"/>
          <p:nvPr/>
        </p:nvSpPr>
        <p:spPr>
          <a:xfrm>
            <a:off x="5638175" y="2088600"/>
            <a:ext cx="24192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Flight:</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Anxious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Avoiding</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Distracted</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Dismissive/Interrupting</a:t>
            </a:r>
            <a:endParaRPr sz="1300">
              <a:solidFill>
                <a:schemeClr val="dk2"/>
              </a:solidFill>
              <a:latin typeface="Calibri"/>
              <a:ea typeface="Calibri"/>
              <a:cs typeface="Calibri"/>
              <a:sym typeface="Calibri"/>
            </a:endParaRPr>
          </a:p>
        </p:txBody>
      </p:sp>
      <p:sp>
        <p:nvSpPr>
          <p:cNvPr id="236" name="Google Shape;236;g35e7783f930_0_12"/>
          <p:cNvSpPr txBox="1"/>
          <p:nvPr/>
        </p:nvSpPr>
        <p:spPr>
          <a:xfrm>
            <a:off x="5638175" y="3474025"/>
            <a:ext cx="20484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Appease/Fawn:</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Agreeability</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Rapid-speech</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Apologizing</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Self-Criticism</a:t>
            </a:r>
            <a:endParaRPr sz="1300">
              <a:solidFill>
                <a:schemeClr val="dk2"/>
              </a:solidFill>
              <a:latin typeface="Calibri"/>
              <a:ea typeface="Calibri"/>
              <a:cs typeface="Calibri"/>
              <a:sym typeface="Calibri"/>
            </a:endParaRPr>
          </a:p>
        </p:txBody>
      </p:sp>
      <p:pic>
        <p:nvPicPr>
          <p:cNvPr id="237" name="Google Shape;237;g35e7783f930_0_12"/>
          <p:cNvPicPr preferRelativeResize="0"/>
          <p:nvPr/>
        </p:nvPicPr>
        <p:blipFill>
          <a:blip r:embed="rId3">
            <a:alphaModFix/>
          </a:blip>
          <a:stretch>
            <a:fillRect/>
          </a:stretch>
        </p:blipFill>
        <p:spPr>
          <a:xfrm>
            <a:off x="1279825" y="2244600"/>
            <a:ext cx="1102200" cy="1102200"/>
          </a:xfrm>
          <a:prstGeom prst="rect">
            <a:avLst/>
          </a:prstGeom>
          <a:noFill/>
          <a:ln>
            <a:noFill/>
          </a:ln>
        </p:spPr>
      </p:pic>
      <p:pic>
        <p:nvPicPr>
          <p:cNvPr id="238" name="Google Shape;238;g35e7783f930_0_12"/>
          <p:cNvPicPr preferRelativeResize="0"/>
          <p:nvPr/>
        </p:nvPicPr>
        <p:blipFill>
          <a:blip r:embed="rId4">
            <a:alphaModFix/>
          </a:blip>
          <a:stretch>
            <a:fillRect/>
          </a:stretch>
        </p:blipFill>
        <p:spPr>
          <a:xfrm>
            <a:off x="4364900" y="2244600"/>
            <a:ext cx="1102200" cy="1102200"/>
          </a:xfrm>
          <a:prstGeom prst="rect">
            <a:avLst/>
          </a:prstGeom>
          <a:noFill/>
          <a:ln>
            <a:noFill/>
          </a:ln>
        </p:spPr>
      </p:pic>
      <p:pic>
        <p:nvPicPr>
          <p:cNvPr id="239" name="Google Shape;239;g35e7783f930_0_12"/>
          <p:cNvPicPr preferRelativeResize="0"/>
          <p:nvPr/>
        </p:nvPicPr>
        <p:blipFill>
          <a:blip r:embed="rId5">
            <a:alphaModFix/>
          </a:blip>
          <a:stretch>
            <a:fillRect/>
          </a:stretch>
        </p:blipFill>
        <p:spPr>
          <a:xfrm flipH="1">
            <a:off x="1469498" y="3479200"/>
            <a:ext cx="727452" cy="1102200"/>
          </a:xfrm>
          <a:prstGeom prst="rect">
            <a:avLst/>
          </a:prstGeom>
          <a:noFill/>
          <a:ln>
            <a:noFill/>
          </a:ln>
        </p:spPr>
      </p:pic>
      <p:pic>
        <p:nvPicPr>
          <p:cNvPr id="240" name="Google Shape;240;g35e7783f930_0_12"/>
          <p:cNvPicPr preferRelativeResize="0"/>
          <p:nvPr/>
        </p:nvPicPr>
        <p:blipFill>
          <a:blip r:embed="rId6">
            <a:alphaModFix/>
          </a:blip>
          <a:stretch>
            <a:fillRect/>
          </a:stretch>
        </p:blipFill>
        <p:spPr>
          <a:xfrm flipH="1">
            <a:off x="4554573" y="3479199"/>
            <a:ext cx="727453" cy="1163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5e7783f930_0_1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Respond to Dysregulation:</a:t>
            </a:r>
            <a:endParaRPr/>
          </a:p>
        </p:txBody>
      </p:sp>
      <p:sp>
        <p:nvSpPr>
          <p:cNvPr id="246" name="Google Shape;246;g35e7783f930_0_17"/>
          <p:cNvSpPr txBox="1">
            <a:spLocks noGrp="1"/>
          </p:cNvSpPr>
          <p:nvPr>
            <p:ph type="body" idx="1"/>
          </p:nvPr>
        </p:nvSpPr>
        <p:spPr>
          <a:xfrm>
            <a:off x="819150" y="1425150"/>
            <a:ext cx="1194000" cy="1197000"/>
          </a:xfrm>
          <a:prstGeom prst="rect">
            <a:avLst/>
          </a:prstGeom>
          <a:noFill/>
          <a:ln>
            <a:noFill/>
          </a:ln>
        </p:spPr>
        <p:txBody>
          <a:bodyPr spcFirstLastPara="1" wrap="square" lIns="91425" tIns="91425" rIns="91425" bIns="91425" anchor="t" anchorCtr="0">
            <a:normAutofit/>
          </a:bodyPr>
          <a:lstStyle/>
          <a:p>
            <a:pPr marL="457200" marR="0" lvl="0" indent="-298450" algn="l" rtl="0">
              <a:lnSpc>
                <a:spcPct val="115000"/>
              </a:lnSpc>
              <a:spcBef>
                <a:spcPts val="0"/>
              </a:spcBef>
              <a:spcAft>
                <a:spcPts val="0"/>
              </a:spcAft>
              <a:buSzPts val="1100"/>
              <a:buFont typeface="Calibri"/>
              <a:buAutoNum type="arabicPeriod"/>
            </a:pPr>
            <a:r>
              <a:rPr lang="en-US" sz="1100" u="sng">
                <a:latin typeface="Calibri"/>
                <a:ea typeface="Calibri"/>
                <a:cs typeface="Calibri"/>
                <a:sym typeface="Calibri"/>
              </a:rPr>
              <a:t>Listen</a:t>
            </a:r>
            <a:endParaRPr sz="1100" u="sng">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AutoNum type="arabicPeriod"/>
            </a:pPr>
            <a:r>
              <a:rPr lang="en-US" sz="1100" u="sng">
                <a:latin typeface="Calibri"/>
                <a:ea typeface="Calibri"/>
                <a:cs typeface="Calibri"/>
                <a:sym typeface="Calibri"/>
              </a:rPr>
              <a:t>Validate</a:t>
            </a:r>
            <a:endParaRPr sz="1100" u="sng">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AutoNum type="arabicPeriod"/>
            </a:pPr>
            <a:r>
              <a:rPr lang="en-US" sz="1100" u="sng">
                <a:latin typeface="Calibri"/>
                <a:ea typeface="Calibri"/>
                <a:cs typeface="Calibri"/>
                <a:sym typeface="Calibri"/>
              </a:rPr>
              <a:t>Reflect</a:t>
            </a:r>
            <a:endParaRPr sz="1100" u="sng">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AutoNum type="arabicPeriod"/>
            </a:pPr>
            <a:r>
              <a:rPr lang="en-US" sz="1100" u="sng">
                <a:latin typeface="Calibri"/>
                <a:ea typeface="Calibri"/>
                <a:cs typeface="Calibri"/>
                <a:sym typeface="Calibri"/>
              </a:rPr>
              <a:t>Direct</a:t>
            </a:r>
            <a:endParaRPr sz="1100" u="sng">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AutoNum type="arabicPeriod"/>
            </a:pPr>
            <a:r>
              <a:rPr lang="en-US" sz="1100" u="sng">
                <a:latin typeface="Calibri"/>
                <a:ea typeface="Calibri"/>
                <a:cs typeface="Calibri"/>
                <a:sym typeface="Calibri"/>
              </a:rPr>
              <a:t>Delay</a:t>
            </a:r>
            <a:endParaRPr/>
          </a:p>
        </p:txBody>
      </p:sp>
      <p:sp>
        <p:nvSpPr>
          <p:cNvPr id="247" name="Google Shape;247;g35e7783f930_0_17"/>
          <p:cNvSpPr txBox="1"/>
          <p:nvPr/>
        </p:nvSpPr>
        <p:spPr>
          <a:xfrm>
            <a:off x="2999550" y="1499750"/>
            <a:ext cx="24612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1. Listen:</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Emotions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Intention/Goals</a:t>
            </a:r>
            <a:endParaRPr sz="1300">
              <a:solidFill>
                <a:schemeClr val="dk2"/>
              </a:solidFill>
              <a:latin typeface="Calibri"/>
              <a:ea typeface="Calibri"/>
              <a:cs typeface="Calibri"/>
              <a:sym typeface="Calibri"/>
            </a:endParaRPr>
          </a:p>
        </p:txBody>
      </p:sp>
      <p:sp>
        <p:nvSpPr>
          <p:cNvPr id="248" name="Google Shape;248;g35e7783f930_0_17"/>
          <p:cNvSpPr txBox="1"/>
          <p:nvPr/>
        </p:nvSpPr>
        <p:spPr>
          <a:xfrm>
            <a:off x="819150" y="2622150"/>
            <a:ext cx="2180400" cy="18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3. Reflect/Clarify:</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Summarize using their own words.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“I hear you saying that you’re getting overwhelmed.”</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
        <p:nvSpPr>
          <p:cNvPr id="249" name="Google Shape;249;g35e7783f930_0_17"/>
          <p:cNvSpPr txBox="1"/>
          <p:nvPr/>
        </p:nvSpPr>
        <p:spPr>
          <a:xfrm>
            <a:off x="5460625" y="1499750"/>
            <a:ext cx="26019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2. Validate:</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Repeat the emotions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“That would be frustrating,”</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Recognition not Agreement</a:t>
            </a:r>
            <a:endParaRPr sz="1300">
              <a:solidFill>
                <a:schemeClr val="dk2"/>
              </a:solidFill>
              <a:latin typeface="Calibri"/>
              <a:ea typeface="Calibri"/>
              <a:cs typeface="Calibri"/>
              <a:sym typeface="Calibri"/>
            </a:endParaRPr>
          </a:p>
        </p:txBody>
      </p:sp>
      <p:sp>
        <p:nvSpPr>
          <p:cNvPr id="250" name="Google Shape;250;g35e7783f930_0_17"/>
          <p:cNvSpPr txBox="1"/>
          <p:nvPr/>
        </p:nvSpPr>
        <p:spPr>
          <a:xfrm>
            <a:off x="2999550" y="2622150"/>
            <a:ext cx="24612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4. (Re)direct</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Focus on the immediate</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Set Expectations &amp; Boundaries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Offer what you can do now</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“Let’s try to get this finished, and circle back to resources for these other things.”</a:t>
            </a:r>
            <a:endParaRPr sz="1300">
              <a:solidFill>
                <a:schemeClr val="dk2"/>
              </a:solidFill>
              <a:latin typeface="Calibri"/>
              <a:ea typeface="Calibri"/>
              <a:cs typeface="Calibri"/>
              <a:sym typeface="Calibri"/>
            </a:endParaRPr>
          </a:p>
        </p:txBody>
      </p:sp>
      <p:sp>
        <p:nvSpPr>
          <p:cNvPr id="251" name="Google Shape;251;g35e7783f930_0_17"/>
          <p:cNvSpPr txBox="1"/>
          <p:nvPr/>
        </p:nvSpPr>
        <p:spPr>
          <a:xfrm>
            <a:off x="5460625" y="2622150"/>
            <a:ext cx="29088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5. Delay</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Take a break if possible/necessary.</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“Let’s try to get this finished, and circle back to resources after”</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“Would you like a few minutes?”</a:t>
            </a:r>
            <a:endParaRPr sz="1300">
              <a:solidFill>
                <a:schemeClr val="dk2"/>
              </a:solidFill>
              <a:latin typeface="Calibri"/>
              <a:ea typeface="Calibri"/>
              <a:cs typeface="Calibri"/>
              <a:sym typeface="Calibri"/>
            </a:endParaRPr>
          </a:p>
        </p:txBody>
      </p:sp>
      <p:pic>
        <p:nvPicPr>
          <p:cNvPr id="252" name="Google Shape;252;g35e7783f930_0_17"/>
          <p:cNvPicPr preferRelativeResize="0"/>
          <p:nvPr/>
        </p:nvPicPr>
        <p:blipFill>
          <a:blip r:embed="rId3">
            <a:alphaModFix/>
          </a:blip>
          <a:stretch>
            <a:fillRect/>
          </a:stretch>
        </p:blipFill>
        <p:spPr>
          <a:xfrm rot="1298453">
            <a:off x="7421938" y="647811"/>
            <a:ext cx="855791" cy="855791"/>
          </a:xfrm>
          <a:prstGeom prst="rect">
            <a:avLst/>
          </a:prstGeom>
          <a:noFill/>
          <a:ln>
            <a:noFill/>
          </a:ln>
        </p:spPr>
      </p:pic>
      <p:pic>
        <p:nvPicPr>
          <p:cNvPr id="253" name="Google Shape;253;g35e7783f930_0_17"/>
          <p:cNvPicPr preferRelativeResize="0"/>
          <p:nvPr/>
        </p:nvPicPr>
        <p:blipFill>
          <a:blip r:embed="rId4">
            <a:alphaModFix/>
          </a:blip>
          <a:stretch>
            <a:fillRect/>
          </a:stretch>
        </p:blipFill>
        <p:spPr>
          <a:xfrm rot="-1505914">
            <a:off x="540775" y="3797750"/>
            <a:ext cx="954600" cy="95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5e7783f930_1_9"/>
          <p:cNvSpPr txBox="1"/>
          <p:nvPr/>
        </p:nvSpPr>
        <p:spPr>
          <a:xfrm>
            <a:off x="4572000" y="1857100"/>
            <a:ext cx="3291300" cy="15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dirty="0">
                <a:solidFill>
                  <a:schemeClr val="dk2"/>
                </a:solidFill>
                <a:latin typeface="Calibri"/>
                <a:ea typeface="Calibri"/>
                <a:cs typeface="Calibri"/>
                <a:sym typeface="Calibri"/>
              </a:rPr>
              <a:t>In Case of Crisis:</a:t>
            </a:r>
            <a:endParaRPr sz="1300" dirty="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dirty="0">
                <a:solidFill>
                  <a:schemeClr val="dk2"/>
                </a:solidFill>
                <a:latin typeface="Calibri"/>
                <a:ea typeface="Calibri"/>
                <a:cs typeface="Calibri"/>
                <a:sym typeface="Calibri"/>
              </a:rPr>
              <a:t>It’s important and okay to ask if someone feels unsafe or suicidal.</a:t>
            </a:r>
            <a:endParaRPr sz="1300" dirty="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dirty="0">
                <a:solidFill>
                  <a:schemeClr val="dk2"/>
                </a:solidFill>
                <a:latin typeface="Calibri"/>
                <a:ea typeface="Calibri"/>
                <a:cs typeface="Calibri"/>
                <a:sym typeface="Calibri"/>
              </a:rPr>
              <a:t>If so, provide 988, Trans Lifeline, and Trevor Project resources.</a:t>
            </a:r>
            <a:endParaRPr sz="1300" dirty="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dirty="0">
                <a:solidFill>
                  <a:schemeClr val="dk2"/>
                </a:solidFill>
                <a:latin typeface="Calibri"/>
                <a:ea typeface="Calibri"/>
                <a:cs typeface="Calibri"/>
                <a:sym typeface="Calibri"/>
              </a:rPr>
              <a:t>Only contact non-emergency or 911 in case of confirmed immediate danger.</a:t>
            </a:r>
            <a:endParaRPr sz="1300" dirty="0">
              <a:solidFill>
                <a:schemeClr val="dk2"/>
              </a:solidFill>
              <a:latin typeface="Calibri"/>
              <a:ea typeface="Calibri"/>
              <a:cs typeface="Calibri"/>
              <a:sym typeface="Calibri"/>
            </a:endParaRPr>
          </a:p>
        </p:txBody>
      </p:sp>
      <p:sp>
        <p:nvSpPr>
          <p:cNvPr id="259" name="Google Shape;259;g35e7783f930_1_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dirty="0"/>
              <a:t>Respond to Dysregulation (</a:t>
            </a:r>
            <a:r>
              <a:rPr lang="en-US" dirty="0" err="1"/>
              <a:t>Cont</a:t>
            </a:r>
            <a:r>
              <a:rPr lang="en-US" dirty="0"/>
              <a:t>):</a:t>
            </a:r>
            <a:endParaRPr dirty="0"/>
          </a:p>
        </p:txBody>
      </p:sp>
      <p:sp>
        <p:nvSpPr>
          <p:cNvPr id="260" name="Google Shape;260;g35e7783f930_1_9"/>
          <p:cNvSpPr txBox="1"/>
          <p:nvPr/>
        </p:nvSpPr>
        <p:spPr>
          <a:xfrm>
            <a:off x="819150" y="1857100"/>
            <a:ext cx="3291300" cy="15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u="sng">
                <a:solidFill>
                  <a:schemeClr val="dk2"/>
                </a:solidFill>
                <a:latin typeface="Calibri"/>
                <a:ea typeface="Calibri"/>
                <a:cs typeface="Calibri"/>
                <a:sym typeface="Calibri"/>
              </a:rPr>
              <a:t>DONT:</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Try to fix/solve immediately.</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Provide advice, or personal anecdotes.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Blindly agree/defer.</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Minimize, joke or make promises.</a:t>
            </a:r>
            <a:endParaRPr sz="1300">
              <a:solidFill>
                <a:schemeClr val="dk2"/>
              </a:solidFill>
              <a:latin typeface="Calibri"/>
              <a:ea typeface="Calibri"/>
              <a:cs typeface="Calibri"/>
              <a:sym typeface="Calibri"/>
            </a:endParaRPr>
          </a:p>
          <a:p>
            <a:pPr marL="457200" lvl="0" indent="-311150" algn="l" rtl="0">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Sharing your emotions/fears.</a:t>
            </a:r>
            <a:endParaRPr sz="1300">
              <a:solidFill>
                <a:schemeClr val="dk2"/>
              </a:solidFill>
              <a:latin typeface="Calibri"/>
              <a:ea typeface="Calibri"/>
              <a:cs typeface="Calibri"/>
              <a:sym typeface="Calibri"/>
            </a:endParaRPr>
          </a:p>
        </p:txBody>
      </p:sp>
      <p:pic>
        <p:nvPicPr>
          <p:cNvPr id="261" name="Google Shape;261;g35e7783f930_1_9"/>
          <p:cNvPicPr preferRelativeResize="0"/>
          <p:nvPr/>
        </p:nvPicPr>
        <p:blipFill>
          <a:blip r:embed="rId3">
            <a:alphaModFix/>
          </a:blip>
          <a:stretch>
            <a:fillRect/>
          </a:stretch>
        </p:blipFill>
        <p:spPr>
          <a:xfrm>
            <a:off x="1912137" y="3297075"/>
            <a:ext cx="1105326" cy="1640650"/>
          </a:xfrm>
          <a:prstGeom prst="rect">
            <a:avLst/>
          </a:prstGeom>
          <a:noFill/>
          <a:ln>
            <a:noFill/>
          </a:ln>
        </p:spPr>
      </p:pic>
      <p:pic>
        <p:nvPicPr>
          <p:cNvPr id="262" name="Google Shape;262;g35e7783f930_1_9"/>
          <p:cNvPicPr preferRelativeResize="0"/>
          <p:nvPr/>
        </p:nvPicPr>
        <p:blipFill>
          <a:blip r:embed="rId4">
            <a:alphaModFix/>
          </a:blip>
          <a:stretch>
            <a:fillRect/>
          </a:stretch>
        </p:blipFill>
        <p:spPr>
          <a:xfrm>
            <a:off x="5110633" y="3509400"/>
            <a:ext cx="2465696" cy="105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5e7783f930_0_2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Set Boundaries &amp; Expectations:</a:t>
            </a:r>
            <a:endParaRPr/>
          </a:p>
        </p:txBody>
      </p:sp>
      <p:sp>
        <p:nvSpPr>
          <p:cNvPr id="268" name="Google Shape;268;g35e7783f930_0_22"/>
          <p:cNvSpPr txBox="1">
            <a:spLocks noGrp="1"/>
          </p:cNvSpPr>
          <p:nvPr>
            <p:ph type="body" idx="1"/>
          </p:nvPr>
        </p:nvSpPr>
        <p:spPr>
          <a:xfrm>
            <a:off x="1011650" y="1425150"/>
            <a:ext cx="7030500" cy="11466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US" sz="1100" u="sng">
                <a:latin typeface="Calibri"/>
                <a:ea typeface="Calibri"/>
                <a:cs typeface="Calibri"/>
                <a:sym typeface="Calibri"/>
              </a:rPr>
              <a:t>You are not a therapist or case worker</a:t>
            </a:r>
            <a:endParaRPr sz="1100" u="sng">
              <a:latin typeface="Calibri"/>
              <a:ea typeface="Calibri"/>
              <a:cs typeface="Calibri"/>
              <a:sym typeface="Calibri"/>
            </a:endParaRPr>
          </a:p>
          <a:p>
            <a:pPr marL="0" marR="0" lvl="0" indent="0" algn="l" rtl="0">
              <a:lnSpc>
                <a:spcPct val="115000"/>
              </a:lnSpc>
              <a:spcBef>
                <a:spcPts val="0"/>
              </a:spcBef>
              <a:spcAft>
                <a:spcPts val="0"/>
              </a:spcAft>
              <a:buNone/>
            </a:pPr>
            <a:r>
              <a:rPr lang="en-US" sz="1100" u="sng">
                <a:latin typeface="Calibri"/>
                <a:ea typeface="Calibri"/>
                <a:cs typeface="Calibri"/>
                <a:sym typeface="Calibri"/>
              </a:rPr>
              <a:t>	</a:t>
            </a:r>
            <a:r>
              <a:rPr lang="en-US" sz="1100">
                <a:latin typeface="Calibri"/>
                <a:ea typeface="Calibri"/>
                <a:cs typeface="Calibri"/>
                <a:sym typeface="Calibri"/>
              </a:rPr>
              <a:t>Providing mental health, emotional, or clerical support to someone in crisis without proper training or support is dangerous and harmful.  Directing others to the proper resource and allowing them to seek it out themselves leads to the best statistical and emotional outcomes.</a:t>
            </a:r>
            <a:endParaRPr sz="1100">
              <a:latin typeface="Calibri"/>
              <a:ea typeface="Calibri"/>
              <a:cs typeface="Calibri"/>
              <a:sym typeface="Calibri"/>
            </a:endParaRPr>
          </a:p>
        </p:txBody>
      </p:sp>
      <p:pic>
        <p:nvPicPr>
          <p:cNvPr id="269" name="Google Shape;269;g35e7783f930_0_22"/>
          <p:cNvPicPr preferRelativeResize="0"/>
          <p:nvPr/>
        </p:nvPicPr>
        <p:blipFill>
          <a:blip r:embed="rId3">
            <a:alphaModFix/>
          </a:blip>
          <a:stretch>
            <a:fillRect/>
          </a:stretch>
        </p:blipFill>
        <p:spPr>
          <a:xfrm flipH="1">
            <a:off x="579700" y="2672500"/>
            <a:ext cx="1550125" cy="1451075"/>
          </a:xfrm>
          <a:prstGeom prst="rect">
            <a:avLst/>
          </a:prstGeom>
          <a:noFill/>
          <a:ln>
            <a:noFill/>
          </a:ln>
        </p:spPr>
      </p:pic>
      <p:sp>
        <p:nvSpPr>
          <p:cNvPr id="270" name="Google Shape;270;g35e7783f930_0_22"/>
          <p:cNvSpPr txBox="1"/>
          <p:nvPr/>
        </p:nvSpPr>
        <p:spPr>
          <a:xfrm>
            <a:off x="1958250" y="2340225"/>
            <a:ext cx="5959200" cy="210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u="sng">
                <a:solidFill>
                  <a:schemeClr val="dk2"/>
                </a:solidFill>
                <a:latin typeface="Calibri"/>
                <a:ea typeface="Calibri"/>
                <a:cs typeface="Calibri"/>
                <a:sym typeface="Calibri"/>
              </a:rPr>
              <a:t>Boundary Setting Phrases:</a:t>
            </a:r>
            <a:endParaRPr sz="1100" u="sng">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Char char="-"/>
            </a:pPr>
            <a:r>
              <a:rPr lang="en-US" sz="1100">
                <a:solidFill>
                  <a:schemeClr val="dk2"/>
                </a:solidFill>
                <a:latin typeface="Calibri"/>
                <a:ea typeface="Calibri"/>
                <a:cs typeface="Calibri"/>
                <a:sym typeface="Calibri"/>
              </a:rPr>
              <a:t>“I am unable to provide emotional, mental health, or direct clerical assistance.  You deserve to be heard by someone who is trained and equipped to provide help.”</a:t>
            </a:r>
            <a:endParaRPr sz="11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Char char="-"/>
            </a:pPr>
            <a:r>
              <a:rPr lang="en-US" sz="1100">
                <a:solidFill>
                  <a:schemeClr val="dk2"/>
                </a:solidFill>
                <a:latin typeface="Calibri"/>
                <a:ea typeface="Calibri"/>
                <a:cs typeface="Calibri"/>
                <a:sym typeface="Calibri"/>
              </a:rPr>
              <a:t>“I have to end our discussion as this is no longer within the scope of my work.”</a:t>
            </a:r>
            <a:endParaRPr sz="11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Char char="-"/>
            </a:pPr>
            <a:r>
              <a:rPr lang="en-US" sz="1100">
                <a:solidFill>
                  <a:schemeClr val="dk2"/>
                </a:solidFill>
                <a:latin typeface="Calibri"/>
                <a:ea typeface="Calibri"/>
                <a:cs typeface="Calibri"/>
                <a:sym typeface="Calibri"/>
              </a:rPr>
              <a:t>“It seems we’re not likely getting this done today, maybe we can circle back to it in an hour/day/week?”</a:t>
            </a:r>
            <a:endParaRPr sz="11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Char char="-"/>
            </a:pPr>
            <a:r>
              <a:rPr lang="en-US" sz="1100">
                <a:solidFill>
                  <a:schemeClr val="dk2"/>
                </a:solidFill>
                <a:latin typeface="Calibri"/>
                <a:ea typeface="Calibri"/>
                <a:cs typeface="Calibri"/>
                <a:sym typeface="Calibri"/>
              </a:rPr>
              <a:t>“I am not comfortable and am going to end this discussion, now.”</a:t>
            </a:r>
            <a:endParaRPr sz="1100">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5e7783f930_0_2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Trauma/Crisis Resources:</a:t>
            </a:r>
            <a:endParaRPr/>
          </a:p>
        </p:txBody>
      </p:sp>
      <p:sp>
        <p:nvSpPr>
          <p:cNvPr id="276" name="Google Shape;276;g35e7783f930_0_27"/>
          <p:cNvSpPr txBox="1">
            <a:spLocks noGrp="1"/>
          </p:cNvSpPr>
          <p:nvPr>
            <p:ph type="body" idx="1"/>
          </p:nvPr>
        </p:nvSpPr>
        <p:spPr>
          <a:xfrm>
            <a:off x="819150" y="1425150"/>
            <a:ext cx="6861000" cy="3265500"/>
          </a:xfrm>
          <a:prstGeom prst="rect">
            <a:avLst/>
          </a:prstGeom>
          <a:noFill/>
          <a:ln>
            <a:noFill/>
          </a:ln>
        </p:spPr>
        <p:txBody>
          <a:bodyPr spcFirstLastPara="1" wrap="square" lIns="91425" tIns="91425" rIns="91425" bIns="91425" anchor="t" anchorCtr="0">
            <a:normAutofit fontScale="85000" lnSpcReduction="10000"/>
          </a:bodyPr>
          <a:lstStyle/>
          <a:p>
            <a:pPr marL="457200" lvl="0" indent="-298767" algn="l" rtl="0">
              <a:spcBef>
                <a:spcPts val="0"/>
              </a:spcBef>
              <a:spcAft>
                <a:spcPts val="0"/>
              </a:spcAft>
              <a:buSzPct val="96296"/>
              <a:buChar char="-"/>
            </a:pPr>
            <a:r>
              <a:rPr lang="en-US"/>
              <a:t>The United Way</a:t>
            </a:r>
            <a:endParaRPr/>
          </a:p>
          <a:p>
            <a:pPr marL="914400" lvl="1" indent="-287972" algn="l" rtl="0">
              <a:spcBef>
                <a:spcPts val="0"/>
              </a:spcBef>
              <a:spcAft>
                <a:spcPts val="0"/>
              </a:spcAft>
              <a:buSzPct val="100000"/>
              <a:buChar char="o"/>
            </a:pPr>
            <a:r>
              <a:rPr lang="en-US" b="1"/>
              <a:t>Call:</a:t>
            </a:r>
            <a:r>
              <a:rPr lang="en-US"/>
              <a:t> 211 or </a:t>
            </a:r>
            <a:r>
              <a:rPr lang="en-US" b="1"/>
              <a:t>Text:</a:t>
            </a:r>
            <a:r>
              <a:rPr lang="en-US"/>
              <a:t> Zipcode to 898-211* </a:t>
            </a:r>
            <a:r>
              <a:rPr lang="en-US" b="1"/>
              <a:t>Site: </a:t>
            </a:r>
            <a:r>
              <a:rPr lang="en-US" u="sng">
                <a:solidFill>
                  <a:schemeClr val="accent5"/>
                </a:solidFill>
                <a:hlinkClick r:id="rId3">
                  <a:extLst>
                    <a:ext uri="{A12FA001-AC4F-418D-AE19-62706E023703}">
                      <ahyp:hlinkClr xmlns:ahyp="http://schemas.microsoft.com/office/drawing/2018/hyperlinkcolor" val="tx"/>
                    </a:ext>
                  </a:extLst>
                </a:hlinkClick>
              </a:rPr>
              <a:t>https://211unitedway.org/</a:t>
            </a:r>
            <a:endParaRPr b="1"/>
          </a:p>
          <a:p>
            <a:pPr marL="914400" lvl="1" indent="-287972" algn="l" rtl="0">
              <a:spcBef>
                <a:spcPts val="0"/>
              </a:spcBef>
              <a:spcAft>
                <a:spcPts val="0"/>
              </a:spcAft>
              <a:buSzPct val="100000"/>
              <a:buChar char="o"/>
            </a:pPr>
            <a:r>
              <a:rPr lang="en-US"/>
              <a:t>Covers housing, food, mental health, healthcare, ID help, emergency shelters, Caseworkers and more</a:t>
            </a:r>
            <a:endParaRPr/>
          </a:p>
          <a:p>
            <a:pPr marL="457200" lvl="0" indent="0" algn="l" rtl="0">
              <a:spcBef>
                <a:spcPts val="0"/>
              </a:spcBef>
              <a:spcAft>
                <a:spcPts val="0"/>
              </a:spcAft>
              <a:buNone/>
            </a:pPr>
            <a:endParaRPr/>
          </a:p>
          <a:p>
            <a:pPr marL="457200" lvl="0" indent="-287972" algn="l" rtl="0">
              <a:spcBef>
                <a:spcPts val="0"/>
              </a:spcBef>
              <a:spcAft>
                <a:spcPts val="0"/>
              </a:spcAft>
              <a:buSzPct val="81481"/>
              <a:buFont typeface="Calibri"/>
              <a:buChar char="-"/>
            </a:pPr>
            <a:r>
              <a:rPr lang="en-US"/>
              <a:t>The Minnesota Warmline</a:t>
            </a:r>
            <a:endParaRPr/>
          </a:p>
          <a:p>
            <a:pPr marL="914400" lvl="1" indent="-287972" algn="l" rtl="0">
              <a:spcBef>
                <a:spcPts val="0"/>
              </a:spcBef>
              <a:spcAft>
                <a:spcPts val="0"/>
              </a:spcAft>
              <a:buSzPct val="100000"/>
              <a:buChar char="o"/>
            </a:pPr>
            <a:r>
              <a:rPr lang="en-US" b="1"/>
              <a:t>Call:</a:t>
            </a:r>
            <a:r>
              <a:rPr lang="en-US"/>
              <a:t> (651) 288-0400 or </a:t>
            </a:r>
            <a:r>
              <a:rPr lang="en-US" b="1"/>
              <a:t>Text:</a:t>
            </a:r>
            <a:r>
              <a:rPr lang="en-US"/>
              <a:t> 85511 </a:t>
            </a:r>
            <a:r>
              <a:rPr lang="en-US" b="1"/>
              <a:t>Site: </a:t>
            </a:r>
            <a:r>
              <a:rPr lang="en-US"/>
              <a:t>https://mentalhealthmn.org/what-we-do/peer-support/minnesota-warmline/</a:t>
            </a:r>
            <a:endParaRPr/>
          </a:p>
          <a:p>
            <a:pPr marL="914400" lvl="1" indent="-287972" algn="l" rtl="0">
              <a:spcBef>
                <a:spcPts val="0"/>
              </a:spcBef>
              <a:spcAft>
                <a:spcPts val="0"/>
              </a:spcAft>
              <a:buSzPct val="100000"/>
              <a:buChar char="o"/>
            </a:pPr>
            <a:r>
              <a:rPr lang="en-US"/>
              <a:t>Provides non-crisis listening and support for up to 20 minutes a day.</a:t>
            </a:r>
            <a:endParaRPr/>
          </a:p>
          <a:p>
            <a:pPr marL="457200" lvl="0" indent="0" algn="l" rtl="0">
              <a:spcBef>
                <a:spcPts val="0"/>
              </a:spcBef>
              <a:spcAft>
                <a:spcPts val="0"/>
              </a:spcAft>
              <a:buNone/>
            </a:pPr>
            <a:endParaRPr/>
          </a:p>
          <a:p>
            <a:pPr marL="457200" lvl="0" indent="-298767" algn="l" rtl="0">
              <a:spcBef>
                <a:spcPts val="0"/>
              </a:spcBef>
              <a:spcAft>
                <a:spcPts val="0"/>
              </a:spcAft>
              <a:buSzPct val="96296"/>
              <a:buChar char="-"/>
            </a:pPr>
            <a:r>
              <a:rPr lang="en-US"/>
              <a:t>Trans Lifeline</a:t>
            </a:r>
            <a:endParaRPr/>
          </a:p>
          <a:p>
            <a:pPr marL="914400" lvl="1" indent="-287972" algn="l" rtl="0">
              <a:spcBef>
                <a:spcPts val="0"/>
              </a:spcBef>
              <a:spcAft>
                <a:spcPts val="0"/>
              </a:spcAft>
              <a:buSzPct val="100000"/>
              <a:buChar char="o"/>
            </a:pPr>
            <a:r>
              <a:rPr lang="en-US" b="1"/>
              <a:t>Call:</a:t>
            </a:r>
            <a:r>
              <a:rPr lang="en-US"/>
              <a:t> (877) 565-8860 </a:t>
            </a:r>
            <a:r>
              <a:rPr lang="en-US" b="1"/>
              <a:t>Site: </a:t>
            </a:r>
            <a:r>
              <a:rPr lang="en-US" u="sng">
                <a:solidFill>
                  <a:schemeClr val="accent5"/>
                </a:solidFill>
                <a:hlinkClick r:id="rId4">
                  <a:extLst>
                    <a:ext uri="{A12FA001-AC4F-418D-AE19-62706E023703}">
                      <ahyp:hlinkClr xmlns:ahyp="http://schemas.microsoft.com/office/drawing/2018/hyperlinkcolor" val="tx"/>
                    </a:ext>
                  </a:extLst>
                </a:hlinkClick>
              </a:rPr>
              <a:t>https://translifeline.org/</a:t>
            </a:r>
            <a:endParaRPr/>
          </a:p>
          <a:p>
            <a:pPr marL="914400" lvl="1" indent="-287972" algn="l" rtl="0">
              <a:spcBef>
                <a:spcPts val="0"/>
              </a:spcBef>
              <a:spcAft>
                <a:spcPts val="0"/>
              </a:spcAft>
              <a:buSzPct val="100000"/>
              <a:buChar char="o"/>
            </a:pPr>
            <a:r>
              <a:rPr lang="en-US"/>
              <a:t>Crisis Support for Trans youth and adults.</a:t>
            </a:r>
            <a:endParaRPr/>
          </a:p>
          <a:p>
            <a:pPr marL="457200" lvl="0" indent="0" algn="l" rtl="0">
              <a:spcBef>
                <a:spcPts val="0"/>
              </a:spcBef>
              <a:spcAft>
                <a:spcPts val="0"/>
              </a:spcAft>
              <a:buNone/>
            </a:pPr>
            <a:endParaRPr/>
          </a:p>
          <a:p>
            <a:pPr marL="457200" lvl="0" indent="-298767" algn="l" rtl="0">
              <a:spcBef>
                <a:spcPts val="0"/>
              </a:spcBef>
              <a:spcAft>
                <a:spcPts val="0"/>
              </a:spcAft>
              <a:buSzPct val="96296"/>
              <a:buChar char="-"/>
            </a:pPr>
            <a:r>
              <a:rPr lang="en-US"/>
              <a:t>Trevor Project</a:t>
            </a:r>
            <a:endParaRPr/>
          </a:p>
          <a:p>
            <a:pPr marL="914400" lvl="1" indent="-287972" algn="l" rtl="0">
              <a:spcBef>
                <a:spcPts val="0"/>
              </a:spcBef>
              <a:spcAft>
                <a:spcPts val="0"/>
              </a:spcAft>
              <a:buSzPct val="100000"/>
              <a:buChar char="o"/>
            </a:pPr>
            <a:r>
              <a:rPr lang="en-US" b="1"/>
              <a:t>Call:</a:t>
            </a:r>
            <a:r>
              <a:rPr lang="en-US"/>
              <a:t> (866) 488-7386 or </a:t>
            </a:r>
            <a:r>
              <a:rPr lang="en-US" b="1"/>
              <a:t>Text:</a:t>
            </a:r>
            <a:r>
              <a:rPr lang="en-US"/>
              <a:t> 678678 </a:t>
            </a:r>
            <a:r>
              <a:rPr lang="en-US" b="1"/>
              <a:t>Site:</a:t>
            </a:r>
            <a:r>
              <a:rPr lang="en-US"/>
              <a:t> </a:t>
            </a:r>
            <a:r>
              <a:rPr lang="en-US" u="sng">
                <a:solidFill>
                  <a:schemeClr val="accent5"/>
                </a:solidFill>
                <a:hlinkClick r:id="rId5">
                  <a:extLst>
                    <a:ext uri="{A12FA001-AC4F-418D-AE19-62706E023703}">
                      <ahyp:hlinkClr xmlns:ahyp="http://schemas.microsoft.com/office/drawing/2018/hyperlinkcolor" val="tx"/>
                    </a:ext>
                  </a:extLst>
                </a:hlinkClick>
              </a:rPr>
              <a:t>https://www.thetrevorproject.org/get-help/</a:t>
            </a:r>
            <a:endParaRPr/>
          </a:p>
          <a:p>
            <a:pPr marL="914400" lvl="1" indent="-287972" algn="l" rtl="0">
              <a:spcBef>
                <a:spcPts val="0"/>
              </a:spcBef>
              <a:spcAft>
                <a:spcPts val="0"/>
              </a:spcAft>
              <a:buSzPct val="100000"/>
              <a:buChar char="o"/>
            </a:pPr>
            <a:r>
              <a:rPr lang="en-US"/>
              <a:t>Crisis Support for Trans youth and young adults.</a:t>
            </a:r>
            <a:endParaRPr/>
          </a:p>
          <a:p>
            <a:pPr marL="457200" lvl="0" indent="0" algn="l" rtl="0">
              <a:spcBef>
                <a:spcPts val="0"/>
              </a:spcBef>
              <a:spcAft>
                <a:spcPts val="0"/>
              </a:spcAft>
              <a:buNone/>
            </a:pPr>
            <a:endParaRPr/>
          </a:p>
          <a:p>
            <a:pPr marL="457200" lvl="0" indent="-298767" algn="l" rtl="0">
              <a:spcBef>
                <a:spcPts val="0"/>
              </a:spcBef>
              <a:spcAft>
                <a:spcPts val="0"/>
              </a:spcAft>
              <a:buSzPct val="96296"/>
              <a:buChar char="-"/>
            </a:pPr>
            <a:r>
              <a:rPr lang="en-US"/>
              <a:t>The Suicide Prevention Lifeline 988</a:t>
            </a:r>
            <a:endParaRPr/>
          </a:p>
          <a:p>
            <a:pPr marL="914400" lvl="1" indent="-287972" algn="l" rtl="0">
              <a:spcBef>
                <a:spcPts val="0"/>
              </a:spcBef>
              <a:spcAft>
                <a:spcPts val="0"/>
              </a:spcAft>
              <a:buSzPct val="100000"/>
              <a:buChar char="o"/>
            </a:pPr>
            <a:r>
              <a:rPr lang="en-US" b="1"/>
              <a:t>Call/Text: </a:t>
            </a:r>
            <a:r>
              <a:rPr lang="en-US"/>
              <a:t>988</a:t>
            </a:r>
            <a:endParaRPr/>
          </a:p>
          <a:p>
            <a:pPr marL="914400" lvl="1" indent="-287972" algn="l" rtl="0">
              <a:spcBef>
                <a:spcPts val="0"/>
              </a:spcBef>
              <a:spcAft>
                <a:spcPts val="0"/>
              </a:spcAft>
              <a:buSzPct val="100000"/>
              <a:buChar char="o"/>
            </a:pPr>
            <a:r>
              <a:rPr lang="en-US"/>
              <a:t>Crisis/Addiction/Suicide Support.</a:t>
            </a:r>
            <a:endParaRPr/>
          </a:p>
          <a:p>
            <a:pPr marL="0" marR="0" lvl="0" indent="0" algn="l" rtl="0">
              <a:lnSpc>
                <a:spcPct val="115000"/>
              </a:lnSpc>
              <a:spcBef>
                <a:spcPts val="0"/>
              </a:spcBef>
              <a:spcAft>
                <a:spcPts val="0"/>
              </a:spcAft>
              <a:buNone/>
            </a:pPr>
            <a:endParaRPr/>
          </a:p>
        </p:txBody>
      </p:sp>
      <p:pic>
        <p:nvPicPr>
          <p:cNvPr id="277" name="Google Shape;277;g35e7783f930_0_27"/>
          <p:cNvPicPr preferRelativeResize="0"/>
          <p:nvPr/>
        </p:nvPicPr>
        <p:blipFill>
          <a:blip r:embed="rId6">
            <a:alphaModFix/>
          </a:blip>
          <a:stretch>
            <a:fillRect/>
          </a:stretch>
        </p:blipFill>
        <p:spPr>
          <a:xfrm rot="614512">
            <a:off x="6246474" y="2778100"/>
            <a:ext cx="2211551" cy="16905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5e7783f930_1_4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Review:</a:t>
            </a:r>
            <a:endParaRPr/>
          </a:p>
        </p:txBody>
      </p:sp>
      <p:sp>
        <p:nvSpPr>
          <p:cNvPr id="283" name="Google Shape;283;g35e7783f930_1_46"/>
          <p:cNvSpPr txBox="1">
            <a:spLocks noGrp="1"/>
          </p:cNvSpPr>
          <p:nvPr>
            <p:ph type="body" idx="1"/>
          </p:nvPr>
        </p:nvSpPr>
        <p:spPr>
          <a:xfrm>
            <a:off x="4505250" y="1990725"/>
            <a:ext cx="3686100" cy="22155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AutoNum type="arabicPeriod"/>
            </a:pPr>
            <a:r>
              <a:rPr lang="en-US" sz="1900" u="sng">
                <a:latin typeface="Calibri"/>
                <a:ea typeface="Calibri"/>
                <a:cs typeface="Calibri"/>
                <a:sym typeface="Calibri"/>
              </a:rPr>
              <a:t>Know Your Audience</a:t>
            </a:r>
            <a:endParaRPr sz="1900" u="sng">
              <a:latin typeface="Calibri"/>
              <a:ea typeface="Calibri"/>
              <a:cs typeface="Calibri"/>
              <a:sym typeface="Calibri"/>
            </a:endParaRPr>
          </a:p>
          <a:p>
            <a:pPr marL="457200" lvl="0" indent="-349250" algn="l" rtl="0">
              <a:spcBef>
                <a:spcPts val="0"/>
              </a:spcBef>
              <a:spcAft>
                <a:spcPts val="0"/>
              </a:spcAft>
              <a:buSzPts val="1900"/>
              <a:buAutoNum type="arabicPeriod"/>
            </a:pPr>
            <a:r>
              <a:rPr lang="en-US" sz="1900" u="sng">
                <a:latin typeface="Calibri"/>
                <a:ea typeface="Calibri"/>
                <a:cs typeface="Calibri"/>
                <a:sym typeface="Calibri"/>
              </a:rPr>
              <a:t>Recognize Dysregulation</a:t>
            </a:r>
            <a:endParaRPr sz="1900" u="sng">
              <a:latin typeface="Calibri"/>
              <a:ea typeface="Calibri"/>
              <a:cs typeface="Calibri"/>
              <a:sym typeface="Calibri"/>
            </a:endParaRPr>
          </a:p>
          <a:p>
            <a:pPr marL="457200" lvl="0" indent="-349250" algn="l" rtl="0">
              <a:spcBef>
                <a:spcPts val="0"/>
              </a:spcBef>
              <a:spcAft>
                <a:spcPts val="0"/>
              </a:spcAft>
              <a:buSzPts val="1900"/>
              <a:buAutoNum type="arabicPeriod"/>
            </a:pPr>
            <a:r>
              <a:rPr lang="en-US" sz="1900" u="sng">
                <a:latin typeface="Calibri"/>
                <a:ea typeface="Calibri"/>
                <a:cs typeface="Calibri"/>
                <a:sym typeface="Calibri"/>
              </a:rPr>
              <a:t>Validate, Reflect, Direct, Delay</a:t>
            </a:r>
            <a:endParaRPr sz="1900" u="sng">
              <a:latin typeface="Calibri"/>
              <a:ea typeface="Calibri"/>
              <a:cs typeface="Calibri"/>
              <a:sym typeface="Calibri"/>
            </a:endParaRPr>
          </a:p>
          <a:p>
            <a:pPr marL="457200" lvl="0" indent="-349250" algn="l" rtl="0">
              <a:spcBef>
                <a:spcPts val="0"/>
              </a:spcBef>
              <a:spcAft>
                <a:spcPts val="0"/>
              </a:spcAft>
              <a:buSzPts val="1900"/>
              <a:buAutoNum type="arabicPeriod"/>
            </a:pPr>
            <a:r>
              <a:rPr lang="en-US" sz="1900" u="sng">
                <a:latin typeface="Calibri"/>
                <a:ea typeface="Calibri"/>
                <a:cs typeface="Calibri"/>
                <a:sym typeface="Calibri"/>
              </a:rPr>
              <a:t>Set Boundaries &amp; Expectations</a:t>
            </a:r>
            <a:endParaRPr sz="1900" u="sng">
              <a:latin typeface="Calibri"/>
              <a:ea typeface="Calibri"/>
              <a:cs typeface="Calibri"/>
              <a:sym typeface="Calibri"/>
            </a:endParaRPr>
          </a:p>
          <a:p>
            <a:pPr marL="457200" lvl="0" indent="-349250" algn="l" rtl="0">
              <a:spcBef>
                <a:spcPts val="0"/>
              </a:spcBef>
              <a:spcAft>
                <a:spcPts val="0"/>
              </a:spcAft>
              <a:buSzPts val="1900"/>
              <a:buAutoNum type="arabicPeriod"/>
            </a:pPr>
            <a:r>
              <a:rPr lang="en-US" sz="1900" u="sng">
                <a:latin typeface="Calibri"/>
                <a:ea typeface="Calibri"/>
                <a:cs typeface="Calibri"/>
                <a:sym typeface="Calibri"/>
              </a:rPr>
              <a:t>Provide Resources</a:t>
            </a:r>
            <a:endParaRPr sz="2200">
              <a:solidFill>
                <a:srgbClr val="000000"/>
              </a:solidFill>
            </a:endParaRPr>
          </a:p>
          <a:p>
            <a:pPr marL="0" lvl="0" indent="0" algn="l" rtl="0">
              <a:spcBef>
                <a:spcPts val="0"/>
              </a:spcBef>
              <a:spcAft>
                <a:spcPts val="0"/>
              </a:spcAft>
              <a:buNone/>
            </a:pPr>
            <a:endParaRPr/>
          </a:p>
        </p:txBody>
      </p:sp>
      <p:pic>
        <p:nvPicPr>
          <p:cNvPr id="284" name="Google Shape;284;g35e7783f930_1_46"/>
          <p:cNvPicPr preferRelativeResize="0"/>
          <p:nvPr/>
        </p:nvPicPr>
        <p:blipFill>
          <a:blip r:embed="rId3">
            <a:alphaModFix/>
          </a:blip>
          <a:stretch>
            <a:fillRect/>
          </a:stretch>
        </p:blipFill>
        <p:spPr>
          <a:xfrm>
            <a:off x="943725" y="1667112"/>
            <a:ext cx="3311500" cy="2479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title"/>
          </p:nvPr>
        </p:nvSpPr>
        <p:spPr>
          <a:xfrm>
            <a:off x="1524000" y="1746100"/>
            <a:ext cx="6337738"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a:t>Forms and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4" name="Google Shape;294;p10"/>
          <p:cNvGrpSpPr/>
          <p:nvPr/>
        </p:nvGrpSpPr>
        <p:grpSpPr>
          <a:xfrm>
            <a:off x="425779" y="1555744"/>
            <a:ext cx="8240710" cy="2899737"/>
            <a:chOff x="201661" y="224094"/>
            <a:chExt cx="8240710" cy="2899737"/>
          </a:xfrm>
        </p:grpSpPr>
        <p:sp>
          <p:nvSpPr>
            <p:cNvPr id="295" name="Google Shape;295;p10"/>
            <p:cNvSpPr/>
            <p:nvPr/>
          </p:nvSpPr>
          <p:spPr>
            <a:xfrm rot="-5400000">
              <a:off x="-994803"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259087" y="683416"/>
              <a:ext cx="1288775" cy="909962"/>
            </a:xfrm>
            <a:prstGeom prst="rect">
              <a:avLst/>
            </a:prstGeom>
            <a:solidFill>
              <a:srgbClr val="00584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txBox="1"/>
            <p:nvPr/>
          </p:nvSpPr>
          <p:spPr>
            <a:xfrm>
              <a:off x="259087" y="683416"/>
              <a:ext cx="1288775"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Check goals</a:t>
              </a:r>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9" name="Google Shape;299;p10"/>
            <p:cNvSpPr/>
            <p:nvPr/>
          </p:nvSpPr>
          <p:spPr>
            <a:xfrm>
              <a:off x="201661" y="224094"/>
              <a:ext cx="436901" cy="43690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rot="-5400000">
              <a:off x="701967"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1968535" y="683416"/>
              <a:ext cx="1263422"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txBox="1"/>
            <p:nvPr/>
          </p:nvSpPr>
          <p:spPr>
            <a:xfrm>
              <a:off x="1968535" y="683416"/>
              <a:ext cx="1263422" cy="909962"/>
            </a:xfrm>
            <a:prstGeom prst="rect">
              <a:avLst/>
            </a:prstGeom>
            <a:noFill/>
            <a:ln>
              <a:noFill/>
            </a:ln>
          </p:spPr>
          <p:txBody>
            <a:bodyPr spcFirstLastPara="1" wrap="square" lIns="99550" tIns="192650" rIns="99550" bIns="99550" anchor="t" anchorCtr="0">
              <a:noAutofit/>
            </a:bodyPr>
            <a:lstStyle/>
            <a:p>
              <a:pPr marL="0" marR="0" lvl="1"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Revise and fill out forms</a:t>
              </a:r>
              <a:endParaRPr/>
            </a:p>
            <a:p>
              <a:pPr marL="0" marR="0" lvl="1" indent="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ctr" rtl="0">
                <a:lnSpc>
                  <a:spcPct val="100000"/>
                </a:lnSpc>
                <a:spcBef>
                  <a:spcPts val="18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4" name="Google Shape;304;p10"/>
            <p:cNvSpPr/>
            <p:nvPr/>
          </p:nvSpPr>
          <p:spPr>
            <a:xfrm>
              <a:off x="1898432" y="224094"/>
              <a:ext cx="436901" cy="43690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rot="-5400000">
              <a:off x="2386061"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619355" y="683416"/>
              <a:ext cx="1329971"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txBox="1"/>
            <p:nvPr/>
          </p:nvSpPr>
          <p:spPr>
            <a:xfrm>
              <a:off x="3619355" y="683416"/>
              <a:ext cx="1329971"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File with Court</a:t>
              </a:r>
              <a:endParaRPr/>
            </a:p>
            <a:p>
              <a:pPr marL="114300" marR="0" lvl="1" indent="-11430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1143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85750" marR="0" lvl="1" indent="-88900" algn="ctr" rtl="0">
                <a:lnSpc>
                  <a:spcPct val="100000"/>
                </a:lnSpc>
                <a:spcBef>
                  <a:spcPts val="180"/>
                </a:spcBef>
                <a:spcAft>
                  <a:spcPts val="0"/>
                </a:spcAft>
                <a:buClr>
                  <a:srgbClr val="000000"/>
                </a:buClr>
                <a:buSzPts val="3100"/>
                <a:buFont typeface="Arial"/>
                <a:buNone/>
              </a:pPr>
              <a:endParaRPr sz="3100" b="0" i="0" u="none" strike="noStrike" cap="none">
                <a:solidFill>
                  <a:schemeClr val="lt1"/>
                </a:solidFill>
                <a:latin typeface="Arial"/>
                <a:ea typeface="Arial"/>
                <a:cs typeface="Arial"/>
                <a:sym typeface="Arial"/>
              </a:endParaRPr>
            </a:p>
          </p:txBody>
        </p:sp>
        <p:sp>
          <p:nvSpPr>
            <p:cNvPr id="309" name="Google Shape;309;p10"/>
            <p:cNvSpPr/>
            <p:nvPr/>
          </p:nvSpPr>
          <p:spPr>
            <a:xfrm>
              <a:off x="3582527" y="224094"/>
              <a:ext cx="436901" cy="43690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rot="-5400000">
              <a:off x="4103430"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5267128" y="683416"/>
              <a:ext cx="1469163"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txBox="1"/>
            <p:nvPr/>
          </p:nvSpPr>
          <p:spPr>
            <a:xfrm>
              <a:off x="5267128" y="683416"/>
              <a:ext cx="1469163" cy="909962"/>
            </a:xfrm>
            <a:prstGeom prst="rect">
              <a:avLst/>
            </a:prstGeom>
            <a:noFill/>
            <a:ln>
              <a:noFill/>
            </a:ln>
          </p:spPr>
          <p:txBody>
            <a:bodyPr spcFirstLastPara="1" wrap="square" lIns="78225" tIns="192650" rIns="78225" bIns="78225" anchor="t" anchorCtr="0">
              <a:noAutofit/>
            </a:bodyPr>
            <a:lstStyle/>
            <a:p>
              <a:pPr marL="171450" marR="0" lvl="1" indent="-17145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Hearing</a:t>
              </a:r>
              <a:endParaRPr/>
            </a:p>
            <a:p>
              <a:pPr marL="57150" marR="0" lvl="1" indent="-57150" algn="ctr" rtl="0">
                <a:lnSpc>
                  <a:spcPct val="100000"/>
                </a:lnSpc>
                <a:spcBef>
                  <a:spcPts val="24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381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1" indent="-171450" algn="ctr" rtl="0">
                <a:lnSpc>
                  <a:spcPct val="100000"/>
                </a:lnSpc>
                <a:spcBef>
                  <a:spcPts val="18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14" name="Google Shape;314;p10"/>
            <p:cNvSpPr/>
            <p:nvPr/>
          </p:nvSpPr>
          <p:spPr>
            <a:xfrm>
              <a:off x="5299896" y="224094"/>
              <a:ext cx="436901" cy="436901"/>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rot="-5400000">
              <a:off x="5890395"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7134978" y="683416"/>
              <a:ext cx="1307393"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txBox="1"/>
            <p:nvPr/>
          </p:nvSpPr>
          <p:spPr>
            <a:xfrm>
              <a:off x="7134978" y="683416"/>
              <a:ext cx="1307393"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Fix records</a:t>
              </a:r>
              <a:endParaRPr sz="1400" b="0" i="0" u="none" strike="noStrike" cap="none">
                <a:solidFill>
                  <a:schemeClr val="dk1"/>
                </a:solidFill>
                <a:latin typeface="Arial"/>
                <a:ea typeface="Arial"/>
                <a:cs typeface="Arial"/>
                <a:sym typeface="Arial"/>
              </a:endParaRPr>
            </a:p>
            <a:p>
              <a:pPr marL="57150" marR="0" lvl="1" indent="-57150" algn="ctr" rtl="0">
                <a:lnSpc>
                  <a:spcPct val="100000"/>
                </a:lnSpc>
                <a:spcBef>
                  <a:spcPts val="21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9" name="Google Shape;319;p10"/>
            <p:cNvSpPr/>
            <p:nvPr/>
          </p:nvSpPr>
          <p:spPr>
            <a:xfrm>
              <a:off x="7086861" y="224094"/>
              <a:ext cx="436901" cy="4369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0"/>
          <p:cNvSpPr/>
          <p:nvPr/>
        </p:nvSpPr>
        <p:spPr>
          <a:xfrm>
            <a:off x="322729" y="1331650"/>
            <a:ext cx="1713540" cy="1895644"/>
          </a:xfrm>
          <a:prstGeom prst="rect">
            <a:avLst/>
          </a:prstGeom>
          <a:gradFill>
            <a:gsLst>
              <a:gs pos="0">
                <a:srgbClr val="FFFF00">
                  <a:alpha val="60000"/>
                </a:srgbClr>
              </a:gs>
              <a:gs pos="27000">
                <a:srgbClr val="FFFF00">
                  <a:alpha val="60000"/>
                </a:srgbClr>
              </a:gs>
              <a:gs pos="79000">
                <a:srgbClr val="C5E3DD">
                  <a:alpha val="29803"/>
                </a:srgbClr>
              </a:gs>
              <a:gs pos="100000">
                <a:srgbClr val="E9F3F3">
                  <a:alpha val="9803"/>
                </a:srgbClr>
              </a:gs>
            </a:gsLst>
            <a:lin ang="16200000" scaled="0"/>
          </a:gradFill>
          <a:ln w="38100" cap="flat" cmpd="sng">
            <a:solidFill>
              <a:srgbClr val="00786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1"/>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Goals:</a:t>
            </a:r>
            <a:endParaRPr/>
          </a:p>
        </p:txBody>
      </p:sp>
      <p:sp>
        <p:nvSpPr>
          <p:cNvPr id="326" name="Google Shape;326;p11"/>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b="1" u="sng"/>
              <a:t>Attorney recommended:</a:t>
            </a:r>
            <a:endParaRPr/>
          </a:p>
          <a:p>
            <a:pPr marL="146050" lvl="0" indent="0" algn="l" rtl="0">
              <a:lnSpc>
                <a:spcPct val="115000"/>
              </a:lnSpc>
              <a:spcBef>
                <a:spcPts val="0"/>
              </a:spcBef>
              <a:spcAft>
                <a:spcPts val="0"/>
              </a:spcAft>
              <a:buSzPts val="1300"/>
              <a:buNone/>
            </a:pPr>
            <a:r>
              <a:rPr lang="en-US"/>
              <a:t>Outstate gender marker order</a:t>
            </a:r>
            <a:endParaRPr/>
          </a:p>
          <a:p>
            <a:pPr marL="146050" lvl="0" indent="0" algn="l" rtl="0">
              <a:lnSpc>
                <a:spcPct val="115000"/>
              </a:lnSpc>
              <a:spcBef>
                <a:spcPts val="0"/>
              </a:spcBef>
              <a:spcAft>
                <a:spcPts val="0"/>
              </a:spcAft>
              <a:buSzPts val="1300"/>
              <a:buNone/>
            </a:pPr>
            <a:r>
              <a:rPr lang="en-US"/>
              <a:t>Out-of-state birth record order</a:t>
            </a:r>
            <a:endParaRPr/>
          </a:p>
          <a:p>
            <a:pPr marL="146050" lvl="0" indent="0" algn="l" rtl="0">
              <a:lnSpc>
                <a:spcPct val="115000"/>
              </a:lnSpc>
              <a:spcBef>
                <a:spcPts val="0"/>
              </a:spcBef>
              <a:spcAft>
                <a:spcPts val="0"/>
              </a:spcAft>
              <a:buSzPts val="1300"/>
              <a:buNone/>
            </a:pPr>
            <a:r>
              <a:rPr lang="en-US"/>
              <a:t>Confidentiality</a:t>
            </a:r>
            <a:endParaRPr/>
          </a:p>
          <a:p>
            <a:pPr marL="146050" lvl="0" indent="0" algn="l" rtl="0">
              <a:lnSpc>
                <a:spcPct val="115000"/>
              </a:lnSpc>
              <a:spcBef>
                <a:spcPts val="0"/>
              </a:spcBef>
              <a:spcAft>
                <a:spcPts val="0"/>
              </a:spcAft>
              <a:buSzPts val="1300"/>
              <a:buNone/>
            </a:pPr>
            <a:r>
              <a:rPr lang="en-US"/>
              <a:t>Felony criminal history</a:t>
            </a:r>
            <a:endParaRPr/>
          </a:p>
          <a:p>
            <a:pPr marL="146050" lvl="0" indent="0" algn="l" rtl="0">
              <a:lnSpc>
                <a:spcPct val="115000"/>
              </a:lnSpc>
              <a:spcBef>
                <a:spcPts val="0"/>
              </a:spcBef>
              <a:spcAft>
                <a:spcPts val="0"/>
              </a:spcAft>
              <a:buSzPts val="1300"/>
              <a:buNone/>
            </a:pPr>
            <a:r>
              <a:rPr lang="en-US"/>
              <a:t>Minor with unsupportive parent</a:t>
            </a:r>
            <a:endParaRPr/>
          </a:p>
        </p:txBody>
      </p:sp>
      <p:sp>
        <p:nvSpPr>
          <p:cNvPr id="327" name="Google Shape;327;p11"/>
          <p:cNvSpPr txBox="1">
            <a:spLocks noGrp="1"/>
          </p:cNvSpPr>
          <p:nvPr>
            <p:ph type="body" idx="2"/>
          </p:nvPr>
        </p:nvSpPr>
        <p:spPr>
          <a:xfrm>
            <a:off x="4638674" y="1990725"/>
            <a:ext cx="3952075" cy="24480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b="1" u="sng"/>
              <a:t>Decide:</a:t>
            </a:r>
            <a:endParaRPr/>
          </a:p>
          <a:p>
            <a:pPr marL="146050" lvl="0" indent="0" algn="l" rtl="0">
              <a:lnSpc>
                <a:spcPct val="115000"/>
              </a:lnSpc>
              <a:spcBef>
                <a:spcPts val="0"/>
              </a:spcBef>
              <a:spcAft>
                <a:spcPts val="0"/>
              </a:spcAft>
              <a:buSzPts val="1300"/>
              <a:buNone/>
            </a:pPr>
            <a:r>
              <a:rPr lang="en-US"/>
              <a:t>Which gender markers do you want?</a:t>
            </a:r>
            <a:endParaRPr/>
          </a:p>
          <a:p>
            <a:pPr marL="146050" lvl="0" indent="0" algn="l" rtl="0">
              <a:lnSpc>
                <a:spcPct val="115000"/>
              </a:lnSpc>
              <a:spcBef>
                <a:spcPts val="0"/>
              </a:spcBef>
              <a:spcAft>
                <a:spcPts val="0"/>
              </a:spcAft>
              <a:buSzPts val="1300"/>
              <a:buNone/>
            </a:pPr>
            <a:r>
              <a:rPr lang="en-US"/>
              <a:t>Is it important for everything to match?</a:t>
            </a:r>
            <a:endParaRPr/>
          </a:p>
          <a:p>
            <a:pPr marL="146050" lvl="0" indent="0" algn="l" rtl="0">
              <a:lnSpc>
                <a:spcPct val="115000"/>
              </a:lnSpc>
              <a:spcBef>
                <a:spcPts val="0"/>
              </a:spcBef>
              <a:spcAft>
                <a:spcPts val="0"/>
              </a:spcAft>
              <a:buSzPts val="1300"/>
              <a:buNone/>
            </a:pPr>
            <a:r>
              <a:rPr lang="en-US"/>
              <a:t>What timeline is important to you?</a:t>
            </a:r>
            <a:endParaRPr/>
          </a:p>
          <a:p>
            <a:pPr marL="146050" lvl="0" indent="0" algn="l" rtl="0">
              <a:lnSpc>
                <a:spcPct val="115000"/>
              </a:lnSpc>
              <a:spcBef>
                <a:spcPts val="0"/>
              </a:spcBef>
              <a:spcAft>
                <a:spcPts val="0"/>
              </a:spcAft>
              <a:buSzPts val="1300"/>
              <a:buNone/>
            </a:pPr>
            <a:r>
              <a:rPr lang="en-US"/>
              <a:t>Are there any requirements you aren’t sure about?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331"/>
        <p:cNvGrpSpPr/>
        <p:nvPr/>
      </p:nvGrpSpPr>
      <p:grpSpPr>
        <a:xfrm>
          <a:off x="0" y="0"/>
          <a:ext cx="0" cy="0"/>
          <a:chOff x="0" y="0"/>
          <a:chExt cx="0" cy="0"/>
        </a:xfrm>
      </p:grpSpPr>
      <p:grpSp>
        <p:nvGrpSpPr>
          <p:cNvPr id="332" name="Google Shape;332;p12"/>
          <p:cNvGrpSpPr/>
          <p:nvPr/>
        </p:nvGrpSpPr>
        <p:grpSpPr>
          <a:xfrm>
            <a:off x="471340" y="82424"/>
            <a:ext cx="7594543" cy="4929665"/>
            <a:chOff x="0" y="-149804"/>
            <a:chExt cx="7594543" cy="4929665"/>
          </a:xfrm>
        </p:grpSpPr>
        <p:sp>
          <p:nvSpPr>
            <p:cNvPr id="333" name="Google Shape;333;p12"/>
            <p:cNvSpPr/>
            <p:nvPr/>
          </p:nvSpPr>
          <p:spPr>
            <a:xfrm>
              <a:off x="4113188" y="3000108"/>
              <a:ext cx="3266800" cy="1652322"/>
            </a:xfrm>
            <a:prstGeom prst="roundRect">
              <a:avLst>
                <a:gd name="adj" fmla="val 10000"/>
              </a:avLst>
            </a:prstGeom>
            <a:solidFill>
              <a:schemeClr val="lt1">
                <a:alpha val="89803"/>
              </a:schemeClr>
            </a:solidFill>
            <a:ln w="9525" cap="flat" cmpd="sng">
              <a:solidFill>
                <a:srgbClr val="0079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txBox="1"/>
            <p:nvPr/>
          </p:nvSpPr>
          <p:spPr>
            <a:xfrm>
              <a:off x="4538042" y="3449484"/>
              <a:ext cx="2846470" cy="1166649"/>
            </a:xfrm>
            <a:prstGeom prst="rect">
              <a:avLst/>
            </a:prstGeom>
            <a:noFill/>
            <a:ln>
              <a:noFill/>
            </a:ln>
          </p:spPr>
          <p:txBody>
            <a:bodyPr spcFirstLastPara="1" wrap="square" lIns="41900" tIns="41900" rIns="41900" bIns="41900" anchor="t" anchorCtr="0">
              <a:noAutofit/>
            </a:bodyPr>
            <a:lstStyle/>
            <a:p>
              <a:pPr marL="57150" marR="0" lvl="1" indent="-69850" algn="r" rtl="0">
                <a:lnSpc>
                  <a:spcPct val="90000"/>
                </a:lnSpc>
                <a:spcBef>
                  <a:spcPts val="0"/>
                </a:spcBef>
                <a:spcAft>
                  <a:spcPts val="0"/>
                </a:spcAft>
                <a:buClr>
                  <a:srgbClr val="000000"/>
                </a:buClr>
                <a:buSzPts val="1100"/>
                <a:buFont typeface="Arial"/>
                <a:buChar char="•"/>
              </a:pPr>
              <a:r>
                <a:rPr lang="en-US" sz="1200" b="0" i="0" u="none" strike="noStrike" cap="none" dirty="0">
                  <a:solidFill>
                    <a:schemeClr val="dk1"/>
                  </a:solidFill>
                  <a:latin typeface="Arial"/>
                  <a:ea typeface="Arial"/>
                  <a:cs typeface="Arial"/>
                  <a:sym typeface="Arial"/>
                </a:rPr>
                <a:t>M &amp; F, now</a:t>
              </a:r>
            </a:p>
            <a:p>
              <a:pPr marL="57150" marR="0" lvl="1" indent="-69850" algn="r" rtl="0">
                <a:lnSpc>
                  <a:spcPct val="90000"/>
                </a:lnSpc>
                <a:spcBef>
                  <a:spcPts val="0"/>
                </a:spcBef>
                <a:spcAft>
                  <a:spcPts val="0"/>
                </a:spcAft>
                <a:buClr>
                  <a:srgbClr val="000000"/>
                </a:buClr>
                <a:buSzPts val="1100"/>
                <a:buFont typeface="Arial"/>
                <a:buChar char="•"/>
              </a:pPr>
              <a:r>
                <a:rPr lang="en-US" sz="1200" b="0" i="0" u="none" strike="noStrike" cap="none" dirty="0">
                  <a:solidFill>
                    <a:schemeClr val="dk1"/>
                  </a:solidFill>
                  <a:latin typeface="Arial"/>
                  <a:ea typeface="Arial"/>
                  <a:cs typeface="Arial"/>
                  <a:sym typeface="Arial"/>
                </a:rPr>
                <a:t>X’s are valid </a:t>
              </a:r>
              <a:r>
                <a:rPr lang="en-US" sz="1200" dirty="0">
                  <a:solidFill>
                    <a:schemeClr val="dk1"/>
                  </a:solidFill>
                </a:rPr>
                <a:t>IDs</a:t>
              </a:r>
              <a:endParaRPr lang="en-US" sz="1200" b="0" i="0" u="none" strike="noStrike" cap="none" dirty="0">
                <a:solidFill>
                  <a:schemeClr val="dk1"/>
                </a:solidFill>
                <a:latin typeface="Arial"/>
                <a:ea typeface="Arial"/>
                <a:cs typeface="Arial"/>
                <a:sym typeface="Arial"/>
              </a:endParaRPr>
            </a:p>
            <a:p>
              <a:pPr marL="57150" marR="0" lvl="1" indent="-69850" algn="r" rtl="0">
                <a:lnSpc>
                  <a:spcPct val="90000"/>
                </a:lnSpc>
                <a:spcBef>
                  <a:spcPts val="0"/>
                </a:spcBef>
                <a:spcAft>
                  <a:spcPts val="0"/>
                </a:spcAft>
                <a:buClr>
                  <a:srgbClr val="000000"/>
                </a:buClr>
                <a:buSzPts val="1100"/>
                <a:buFont typeface="Arial"/>
                <a:buChar char="•"/>
              </a:pPr>
              <a:r>
                <a:rPr lang="en-US" sz="1200" dirty="0">
                  <a:solidFill>
                    <a:schemeClr val="dk1"/>
                  </a:solidFill>
                </a:rPr>
                <a:t>Can’t get a new / renewal with X</a:t>
              </a:r>
              <a:endParaRPr sz="1200" dirty="0"/>
            </a:p>
            <a:p>
              <a:pPr marL="57150" marR="0" lvl="1" indent="-69850" algn="r" rtl="0">
                <a:lnSpc>
                  <a:spcPct val="90000"/>
                </a:lnSpc>
                <a:spcBef>
                  <a:spcPts val="165"/>
                </a:spcBef>
                <a:spcAft>
                  <a:spcPts val="0"/>
                </a:spcAft>
                <a:buClr>
                  <a:srgbClr val="000000"/>
                </a:buClr>
                <a:buSzPts val="1100"/>
                <a:buFont typeface="Arial"/>
                <a:buChar char="•"/>
              </a:pPr>
              <a:r>
                <a:rPr lang="en-US" sz="1200" b="0" i="0" u="none" strike="noStrike" cap="none" dirty="0">
                  <a:solidFill>
                    <a:schemeClr val="dk1"/>
                  </a:solidFill>
                  <a:latin typeface="Arial"/>
                  <a:ea typeface="Arial"/>
                  <a:cs typeface="Arial"/>
                  <a:sym typeface="Arial"/>
                </a:rPr>
                <a:t>Name change Court Order</a:t>
              </a:r>
              <a:endParaRPr sz="1200" dirty="0"/>
            </a:p>
            <a:p>
              <a:pPr marL="57150" marR="0" lvl="1" indent="-69850" algn="r" rtl="0">
                <a:lnSpc>
                  <a:spcPct val="90000"/>
                </a:lnSpc>
                <a:spcBef>
                  <a:spcPts val="165"/>
                </a:spcBef>
                <a:spcAft>
                  <a:spcPts val="0"/>
                </a:spcAft>
                <a:buClr>
                  <a:srgbClr val="000000"/>
                </a:buClr>
                <a:buSzPts val="1100"/>
                <a:buFont typeface="Arial"/>
                <a:buChar char="•"/>
              </a:pPr>
              <a:r>
                <a:rPr lang="en-US" sz="1200" b="0" i="0" u="none" strike="noStrike" cap="none" dirty="0">
                  <a:solidFill>
                    <a:schemeClr val="dk1"/>
                  </a:solidFill>
                  <a:latin typeface="Arial"/>
                  <a:ea typeface="Arial"/>
                  <a:cs typeface="Arial"/>
                  <a:sym typeface="Arial"/>
                </a:rPr>
                <a:t>Application for renew or new passport</a:t>
              </a:r>
              <a:endParaRPr sz="1200" dirty="0"/>
            </a:p>
          </p:txBody>
        </p:sp>
        <p:sp>
          <p:nvSpPr>
            <p:cNvPr id="335" name="Google Shape;335;p12"/>
            <p:cNvSpPr/>
            <p:nvPr/>
          </p:nvSpPr>
          <p:spPr>
            <a:xfrm>
              <a:off x="0" y="3101099"/>
              <a:ext cx="3385879" cy="1678762"/>
            </a:xfrm>
            <a:prstGeom prst="roundRect">
              <a:avLst>
                <a:gd name="adj" fmla="val 10000"/>
              </a:avLst>
            </a:prstGeom>
            <a:solidFill>
              <a:schemeClr val="lt1">
                <a:alpha val="89803"/>
              </a:schemeClr>
            </a:solidFill>
            <a:ln w="9525" cap="flat" cmpd="sng">
              <a:solidFill>
                <a:srgbClr val="0079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2"/>
            <p:cNvSpPr txBox="1"/>
            <p:nvPr/>
          </p:nvSpPr>
          <p:spPr>
            <a:xfrm>
              <a:off x="36877" y="3557667"/>
              <a:ext cx="2586047" cy="1185318"/>
            </a:xfrm>
            <a:prstGeom prst="rect">
              <a:avLst/>
            </a:prstGeom>
            <a:noFill/>
            <a:ln>
              <a:noFill/>
            </a:ln>
          </p:spPr>
          <p:txBody>
            <a:bodyPr spcFirstLastPara="1" wrap="square" lIns="45700" tIns="45700" rIns="45700" bIns="457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In MN: Application, notarized +</a:t>
              </a:r>
              <a:endParaRPr dirty="0"/>
            </a:p>
            <a:p>
              <a:pPr marL="228600" marR="0" lvl="2"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court order + an ID to fix name</a:t>
              </a:r>
              <a:endParaRPr dirty="0"/>
            </a:p>
            <a:p>
              <a:pPr marL="228600" marR="0" lvl="2"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court order, ACT Letter OR Variance Request to fix gender marker</a:t>
              </a:r>
              <a:endParaRPr dirty="0"/>
            </a:p>
            <a:p>
              <a:pPr marL="228600" marR="0" lvl="2"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M, F, X, or remove gender marker</a:t>
              </a:r>
              <a:endParaRPr dirty="0"/>
            </a:p>
          </p:txBody>
        </p:sp>
        <p:sp>
          <p:nvSpPr>
            <p:cNvPr id="337" name="Google Shape;337;p12"/>
            <p:cNvSpPr/>
            <p:nvPr/>
          </p:nvSpPr>
          <p:spPr>
            <a:xfrm>
              <a:off x="4472730" y="-130676"/>
              <a:ext cx="3121813" cy="1970176"/>
            </a:xfrm>
            <a:prstGeom prst="roundRect">
              <a:avLst>
                <a:gd name="adj" fmla="val 10000"/>
              </a:avLst>
            </a:prstGeom>
            <a:solidFill>
              <a:schemeClr val="lt1">
                <a:alpha val="89803"/>
              </a:schemeClr>
            </a:solidFill>
            <a:ln w="9525" cap="flat" cmpd="sng">
              <a:solidFill>
                <a:srgbClr val="0079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txBox="1"/>
            <p:nvPr/>
          </p:nvSpPr>
          <p:spPr>
            <a:xfrm>
              <a:off x="5452552" y="-87398"/>
              <a:ext cx="2098713" cy="1391076"/>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Options: M/F/X </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Self-declare gender marker</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Name change Court Order</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Social Security first— at least the day before you go to the DMV</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Must do within 30 days of name change, or in MN it is a misdemeanor crime</a:t>
              </a:r>
              <a:endParaRPr/>
            </a:p>
          </p:txBody>
        </p:sp>
        <p:sp>
          <p:nvSpPr>
            <p:cNvPr id="339" name="Google Shape;339;p12"/>
            <p:cNvSpPr/>
            <p:nvPr/>
          </p:nvSpPr>
          <p:spPr>
            <a:xfrm>
              <a:off x="0" y="-149804"/>
              <a:ext cx="3475251" cy="1989260"/>
            </a:xfrm>
            <a:prstGeom prst="roundRect">
              <a:avLst>
                <a:gd name="adj" fmla="val 10000"/>
              </a:avLst>
            </a:prstGeom>
            <a:solidFill>
              <a:schemeClr val="lt1">
                <a:alpha val="89803"/>
              </a:schemeClr>
            </a:solidFill>
            <a:ln w="9525" cap="flat" cmpd="sng">
              <a:solidFill>
                <a:srgbClr val="0079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2"/>
            <p:cNvSpPr txBox="1"/>
            <p:nvPr/>
          </p:nvSpPr>
          <p:spPr>
            <a:xfrm>
              <a:off x="43698" y="-106106"/>
              <a:ext cx="2345279" cy="1404549"/>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M or F Only</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Self-declare gender marker has been ended, but is not consistently enforced</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Name change Court Order</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Get form online, make appointment, (as early as minutes after your hearing)</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Go in-person with your form SS-5, ID(s), and name </a:t>
              </a:r>
              <a:br>
                <a:rPr lang="en-US" sz="1200" b="0" i="0" u="none" strike="noStrike" cap="none">
                  <a:solidFill>
                    <a:srgbClr val="000000"/>
                  </a:solidFill>
                  <a:latin typeface="Arial"/>
                  <a:ea typeface="Arial"/>
                  <a:cs typeface="Arial"/>
                  <a:sym typeface="Arial"/>
                </a:rPr>
              </a:br>
              <a:r>
                <a:rPr lang="en-US" sz="1200" b="0" i="0" u="none" strike="noStrike" cap="none">
                  <a:solidFill>
                    <a:srgbClr val="000000"/>
                  </a:solidFill>
                  <a:latin typeface="Arial"/>
                  <a:ea typeface="Arial"/>
                  <a:cs typeface="Arial"/>
                  <a:sym typeface="Arial"/>
                </a:rPr>
                <a:t>change order (if app.)</a:t>
              </a:r>
              <a:endParaRPr/>
            </a:p>
          </p:txBody>
        </p:sp>
        <p:sp>
          <p:nvSpPr>
            <p:cNvPr id="341" name="Google Shape;341;p12"/>
            <p:cNvSpPr/>
            <p:nvPr/>
          </p:nvSpPr>
          <p:spPr>
            <a:xfrm>
              <a:off x="1804344" y="298300"/>
              <a:ext cx="1971203" cy="19712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A9DACE"/>
                </a:gs>
                <a:gs pos="35000">
                  <a:srgbClr val="C5E3DD"/>
                </a:gs>
                <a:gs pos="100000">
                  <a:srgbClr val="E9F3F3"/>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2"/>
            <p:cNvSpPr txBox="1"/>
            <p:nvPr/>
          </p:nvSpPr>
          <p:spPr>
            <a:xfrm>
              <a:off x="2381696" y="875652"/>
              <a:ext cx="1393851" cy="139385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2"/>
                  </a:solidFill>
                  <a:latin typeface="Arial"/>
                  <a:ea typeface="Arial"/>
                  <a:cs typeface="Arial"/>
                  <a:sym typeface="Arial"/>
                </a:rPr>
                <a:t>Social Security</a:t>
              </a:r>
              <a:endParaRPr/>
            </a:p>
          </p:txBody>
        </p:sp>
        <p:sp>
          <p:nvSpPr>
            <p:cNvPr id="343" name="Google Shape;343;p12"/>
            <p:cNvSpPr/>
            <p:nvPr/>
          </p:nvSpPr>
          <p:spPr>
            <a:xfrm rot="5400000">
              <a:off x="3866597" y="298300"/>
              <a:ext cx="1971203" cy="19712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A9DACE"/>
                </a:gs>
                <a:gs pos="35000">
                  <a:srgbClr val="C5E3DD"/>
                </a:gs>
                <a:gs pos="100000">
                  <a:srgbClr val="E9F3F3"/>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2"/>
            <p:cNvSpPr txBox="1"/>
            <p:nvPr/>
          </p:nvSpPr>
          <p:spPr>
            <a:xfrm>
              <a:off x="3866597" y="875652"/>
              <a:ext cx="1393851" cy="139385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2"/>
                  </a:solidFill>
                  <a:latin typeface="Arial"/>
                  <a:ea typeface="Arial"/>
                  <a:cs typeface="Arial"/>
                  <a:sym typeface="Arial"/>
                </a:rPr>
                <a:t>Drivers License / State ID</a:t>
              </a:r>
              <a:endParaRPr/>
            </a:p>
          </p:txBody>
        </p:sp>
        <p:sp>
          <p:nvSpPr>
            <p:cNvPr id="345" name="Google Shape;345;p12"/>
            <p:cNvSpPr/>
            <p:nvPr/>
          </p:nvSpPr>
          <p:spPr>
            <a:xfrm rot="10800000">
              <a:off x="3866597" y="2360553"/>
              <a:ext cx="1971203" cy="19712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A9DACE"/>
                </a:gs>
                <a:gs pos="35000">
                  <a:srgbClr val="C5E3DD"/>
                </a:gs>
                <a:gs pos="100000">
                  <a:srgbClr val="E9F3F3"/>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2"/>
            <p:cNvSpPr txBox="1"/>
            <p:nvPr/>
          </p:nvSpPr>
          <p:spPr>
            <a:xfrm>
              <a:off x="3866597" y="2360553"/>
              <a:ext cx="1393851" cy="139385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2"/>
                  </a:solidFill>
                  <a:latin typeface="Arial"/>
                  <a:ea typeface="Arial"/>
                  <a:cs typeface="Arial"/>
                  <a:sym typeface="Arial"/>
                </a:rPr>
                <a:t>Passport</a:t>
              </a:r>
              <a:endParaRPr/>
            </a:p>
          </p:txBody>
        </p:sp>
        <p:sp>
          <p:nvSpPr>
            <p:cNvPr id="347" name="Google Shape;347;p12"/>
            <p:cNvSpPr/>
            <p:nvPr/>
          </p:nvSpPr>
          <p:spPr>
            <a:xfrm rot="-5400000">
              <a:off x="1804344" y="2360553"/>
              <a:ext cx="1971203" cy="19712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A9DACE"/>
                </a:gs>
                <a:gs pos="35000">
                  <a:srgbClr val="C5E3DD"/>
                </a:gs>
                <a:gs pos="100000">
                  <a:srgbClr val="E9F3F3"/>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2"/>
            <p:cNvSpPr txBox="1"/>
            <p:nvPr/>
          </p:nvSpPr>
          <p:spPr>
            <a:xfrm>
              <a:off x="2381696" y="2360553"/>
              <a:ext cx="1393851" cy="1393851"/>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2"/>
                  </a:solidFill>
                  <a:latin typeface="Arial"/>
                  <a:ea typeface="Arial"/>
                  <a:cs typeface="Arial"/>
                  <a:sym typeface="Arial"/>
                </a:rPr>
                <a:t>Birth Record</a:t>
              </a:r>
              <a:endParaRPr/>
            </a:p>
          </p:txBody>
        </p:sp>
        <p:sp>
          <p:nvSpPr>
            <p:cNvPr id="349" name="Google Shape;349;p12"/>
            <p:cNvSpPr/>
            <p:nvPr/>
          </p:nvSpPr>
          <p:spPr>
            <a:xfrm>
              <a:off x="3480778" y="1905309"/>
              <a:ext cx="680588" cy="591816"/>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gradFill>
              <a:gsLst>
                <a:gs pos="0">
                  <a:srgbClr val="D1E9E3"/>
                </a:gs>
                <a:gs pos="35000">
                  <a:srgbClr val="DDEFEC"/>
                </a:gs>
                <a:gs pos="100000">
                  <a:srgbClr val="F1F8F8"/>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2"/>
            <p:cNvSpPr/>
            <p:nvPr/>
          </p:nvSpPr>
          <p:spPr>
            <a:xfrm rot="10800000">
              <a:off x="3480778" y="2132931"/>
              <a:ext cx="680588" cy="591816"/>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gradFill>
              <a:gsLst>
                <a:gs pos="0">
                  <a:srgbClr val="D1E9E3"/>
                </a:gs>
                <a:gs pos="35000">
                  <a:srgbClr val="DDEFEC"/>
                </a:gs>
                <a:gs pos="100000">
                  <a:srgbClr val="F1F8F8"/>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2"/>
          <p:cNvSpPr txBox="1"/>
          <p:nvPr/>
        </p:nvSpPr>
        <p:spPr>
          <a:xfrm>
            <a:off x="411893" y="3311611"/>
            <a:ext cx="44146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Non-MN: Check transequality.org, </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state forms &amp; name change clinic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dirty="0"/>
              <a:t>Presentation Overview</a:t>
            </a:r>
            <a:endParaRPr dirty="0"/>
          </a:p>
        </p:txBody>
      </p:sp>
      <p:sp>
        <p:nvSpPr>
          <p:cNvPr id="135" name="Google Shape;135;p2"/>
          <p:cNvSpPr txBox="1"/>
          <p:nvPr/>
        </p:nvSpPr>
        <p:spPr>
          <a:xfrm>
            <a:off x="1340200" y="1980125"/>
            <a:ext cx="695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p2"/>
          <p:cNvSpPr txBox="1"/>
          <p:nvPr/>
        </p:nvSpPr>
        <p:spPr>
          <a:xfrm>
            <a:off x="819149" y="1547700"/>
            <a:ext cx="7377793" cy="2573751"/>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rgbClr val="000000"/>
              </a:buClr>
              <a:buSzPts val="1500"/>
              <a:buFont typeface="Calibri"/>
              <a:buAutoNum type="arabicPeriod"/>
            </a:pPr>
            <a:r>
              <a:rPr lang="en-US" sz="1500" b="0" i="0" u="none" strike="noStrike" cap="none" dirty="0">
                <a:solidFill>
                  <a:srgbClr val="000000"/>
                </a:solidFill>
                <a:latin typeface="Calibri"/>
                <a:ea typeface="Calibri"/>
                <a:cs typeface="Calibri"/>
                <a:sym typeface="Calibri"/>
              </a:rPr>
              <a:t>Overview of Process and Appointments</a:t>
            </a:r>
            <a:endParaRPr dirty="0"/>
          </a:p>
          <a:p>
            <a:pPr marL="457200" marR="0" lvl="0" indent="-323850" algn="l" rtl="0">
              <a:lnSpc>
                <a:spcPct val="115000"/>
              </a:lnSpc>
              <a:spcBef>
                <a:spcPts val="0"/>
              </a:spcBef>
              <a:spcAft>
                <a:spcPts val="0"/>
              </a:spcAft>
              <a:buClr>
                <a:srgbClr val="000000"/>
              </a:buClr>
              <a:buSzPts val="1500"/>
              <a:buFont typeface="Calibri"/>
              <a:buAutoNum type="arabicPeriod"/>
            </a:pPr>
            <a:r>
              <a:rPr lang="en-US" sz="1500" b="0" i="0" u="none" strike="noStrike" cap="none" dirty="0">
                <a:solidFill>
                  <a:srgbClr val="000000"/>
                </a:solidFill>
                <a:latin typeface="Calibri"/>
                <a:ea typeface="Calibri"/>
                <a:cs typeface="Calibri"/>
                <a:sym typeface="Calibri"/>
              </a:rPr>
              <a:t>Working with Trans Clients </a:t>
            </a:r>
            <a:r>
              <a:rPr lang="en-US" sz="1500" b="0" i="1" u="none" strike="noStrike" cap="none" dirty="0">
                <a:solidFill>
                  <a:srgbClr val="000000"/>
                </a:solidFill>
                <a:latin typeface="Calibri"/>
                <a:ea typeface="Calibri"/>
                <a:cs typeface="Calibri"/>
                <a:sym typeface="Calibri"/>
              </a:rPr>
              <a:t>with Brandon St. Germaine</a:t>
            </a:r>
            <a:endParaRPr sz="1500" b="0" i="0" u="none" strike="noStrike" cap="none" dirty="0">
              <a:solidFill>
                <a:srgbClr val="000000"/>
              </a:solidFill>
              <a:latin typeface="Calibri"/>
              <a:ea typeface="Calibri"/>
              <a:cs typeface="Calibri"/>
              <a:sym typeface="Calibri"/>
            </a:endParaRPr>
          </a:p>
          <a:p>
            <a:pPr marL="457200" indent="-323850">
              <a:lnSpc>
                <a:spcPct val="115000"/>
              </a:lnSpc>
              <a:buSzPts val="1500"/>
              <a:buFont typeface="Calibri"/>
              <a:buAutoNum type="arabicPeriod"/>
            </a:pPr>
            <a:r>
              <a:rPr lang="en-US" sz="1500" b="0" i="0" u="none" strike="noStrike" cap="none" dirty="0">
                <a:solidFill>
                  <a:srgbClr val="000000"/>
                </a:solidFill>
                <a:latin typeface="Calibri"/>
                <a:ea typeface="Calibri"/>
                <a:cs typeface="Calibri"/>
                <a:sym typeface="Calibri"/>
              </a:rPr>
              <a:t>Forms / Steps: Name Change Applications &amp; Gender Marker Corrections </a:t>
            </a:r>
            <a:r>
              <a:rPr lang="en-US" sz="1500" b="0" i="1" u="none" strike="noStrike" cap="none" dirty="0">
                <a:solidFill>
                  <a:srgbClr val="000000"/>
                </a:solidFill>
                <a:latin typeface="Calibri"/>
                <a:ea typeface="Calibri"/>
                <a:cs typeface="Calibri"/>
                <a:sym typeface="Calibri"/>
              </a:rPr>
              <a:t>with CB Baga</a:t>
            </a:r>
            <a:endParaRPr lang="en-US" sz="1500" b="0" i="0" u="none" strike="noStrike" cap="none" dirty="0">
              <a:solidFill>
                <a:srgbClr val="000000"/>
              </a:solidFill>
              <a:latin typeface="Calibri"/>
              <a:ea typeface="Calibri"/>
              <a:cs typeface="Calibri"/>
              <a:sym typeface="Calibri"/>
            </a:endParaRPr>
          </a:p>
          <a:p>
            <a:pPr marL="457200" marR="0" lvl="0" indent="-323850" algn="l" rtl="0">
              <a:lnSpc>
                <a:spcPct val="115000"/>
              </a:lnSpc>
              <a:spcBef>
                <a:spcPts val="0"/>
              </a:spcBef>
              <a:spcAft>
                <a:spcPts val="0"/>
              </a:spcAft>
              <a:buClr>
                <a:srgbClr val="000000"/>
              </a:buClr>
              <a:buSzPts val="1500"/>
              <a:buFont typeface="Calibri"/>
              <a:buAutoNum type="arabicPeriod"/>
            </a:pPr>
            <a:r>
              <a:rPr lang="en-US" sz="1500" b="0" i="0" u="none" strike="noStrike" cap="none" dirty="0">
                <a:solidFill>
                  <a:srgbClr val="000000"/>
                </a:solidFill>
                <a:latin typeface="Calibri"/>
                <a:ea typeface="Calibri"/>
                <a:cs typeface="Calibri"/>
                <a:sym typeface="Calibri"/>
              </a:rPr>
              <a:t>Common Complications </a:t>
            </a:r>
            <a:r>
              <a:rPr lang="en-US" sz="1500" b="0" i="1" u="none" strike="noStrike" cap="none" dirty="0">
                <a:solidFill>
                  <a:srgbClr val="000000"/>
                </a:solidFill>
                <a:latin typeface="Calibri"/>
                <a:ea typeface="Calibri"/>
                <a:cs typeface="Calibri"/>
                <a:sym typeface="Calibri"/>
              </a:rPr>
              <a:t>with Daniel Wassim</a:t>
            </a:r>
            <a:endParaRPr sz="1500" b="0" i="0" u="none" strike="noStrike" cap="none" dirty="0">
              <a:solidFill>
                <a:srgbClr val="000000"/>
              </a:solidFill>
              <a:latin typeface="Calibri"/>
              <a:ea typeface="Calibri"/>
              <a:cs typeface="Calibri"/>
              <a:sym typeface="Calibri"/>
            </a:endParaRPr>
          </a:p>
          <a:p>
            <a:pPr marL="914400" marR="0" lvl="1" indent="-323850" algn="l" rtl="0">
              <a:lnSpc>
                <a:spcPct val="115000"/>
              </a:lnSpc>
              <a:spcBef>
                <a:spcPts val="0"/>
              </a:spcBef>
              <a:spcAft>
                <a:spcPts val="0"/>
              </a:spcAft>
              <a:buClr>
                <a:srgbClr val="000000"/>
              </a:buClr>
              <a:buSzPts val="1500"/>
              <a:buFont typeface="Calibri"/>
              <a:buAutoNum type="alphaLcPeriod"/>
            </a:pPr>
            <a:r>
              <a:rPr lang="en-US" sz="1500" b="0" i="0" u="none" strike="noStrike" cap="none" dirty="0">
                <a:solidFill>
                  <a:srgbClr val="000000"/>
                </a:solidFill>
                <a:latin typeface="Calibri"/>
                <a:ea typeface="Calibri"/>
                <a:cs typeface="Calibri"/>
                <a:sym typeface="Calibri"/>
              </a:rPr>
              <a:t>Name Change Confidentiality</a:t>
            </a:r>
            <a:endParaRPr dirty="0"/>
          </a:p>
          <a:p>
            <a:pPr marL="914400" marR="0" lvl="1" indent="-323850" algn="l" rtl="0">
              <a:lnSpc>
                <a:spcPct val="115000"/>
              </a:lnSpc>
              <a:spcBef>
                <a:spcPts val="0"/>
              </a:spcBef>
              <a:spcAft>
                <a:spcPts val="0"/>
              </a:spcAft>
              <a:buClr>
                <a:srgbClr val="000000"/>
              </a:buClr>
              <a:buSzPts val="1500"/>
              <a:buFont typeface="Calibri"/>
              <a:buAutoNum type="alphaLcPeriod"/>
            </a:pPr>
            <a:r>
              <a:rPr lang="en-US" sz="1500" b="0" i="0" u="none" strike="noStrike" cap="none" dirty="0">
                <a:solidFill>
                  <a:srgbClr val="000000"/>
                </a:solidFill>
                <a:latin typeface="Calibri"/>
                <a:ea typeface="Calibri"/>
                <a:cs typeface="Calibri"/>
                <a:sym typeface="Calibri"/>
              </a:rPr>
              <a:t>Name Changes with Criminal History</a:t>
            </a:r>
            <a:endParaRPr dirty="0"/>
          </a:p>
          <a:p>
            <a:pPr marL="914400" marR="0" lvl="1" indent="-323850" algn="l" rtl="0">
              <a:lnSpc>
                <a:spcPct val="115000"/>
              </a:lnSpc>
              <a:spcBef>
                <a:spcPts val="0"/>
              </a:spcBef>
              <a:spcAft>
                <a:spcPts val="0"/>
              </a:spcAft>
              <a:buClr>
                <a:srgbClr val="000000"/>
              </a:buClr>
              <a:buSzPts val="1500"/>
              <a:buFont typeface="Calibri"/>
              <a:buAutoNum type="alphaLcPeriod"/>
            </a:pPr>
            <a:r>
              <a:rPr lang="en-US" sz="1500" b="0" i="0" u="none" strike="noStrike" cap="none" dirty="0">
                <a:solidFill>
                  <a:srgbClr val="000000"/>
                </a:solidFill>
                <a:latin typeface="Calibri"/>
                <a:ea typeface="Calibri"/>
                <a:cs typeface="Calibri"/>
                <a:sym typeface="Calibri"/>
              </a:rPr>
              <a:t>Name Changes for Minors</a:t>
            </a:r>
            <a:endParaRPr sz="1500" b="0" i="0" u="none" strike="noStrike" cap="none" dirty="0">
              <a:solidFill>
                <a:srgbClr val="000000"/>
              </a:solidFill>
              <a:latin typeface="Calibri"/>
              <a:ea typeface="Calibri"/>
              <a:cs typeface="Calibri"/>
              <a:sym typeface="Calibri"/>
            </a:endParaRPr>
          </a:p>
          <a:p>
            <a:pPr marL="914400" marR="0" lvl="1" indent="-323850" algn="l" rtl="0">
              <a:lnSpc>
                <a:spcPct val="115000"/>
              </a:lnSpc>
              <a:spcBef>
                <a:spcPts val="0"/>
              </a:spcBef>
              <a:spcAft>
                <a:spcPts val="0"/>
              </a:spcAft>
              <a:buClr>
                <a:srgbClr val="000000"/>
              </a:buClr>
              <a:buSzPts val="1500"/>
              <a:buFont typeface="Calibri"/>
              <a:buAutoNum type="alphaLcPeriod"/>
            </a:pPr>
            <a:r>
              <a:rPr lang="en-US" sz="1500" b="0" i="0" u="none" strike="noStrike" cap="none" dirty="0">
                <a:solidFill>
                  <a:srgbClr val="000000"/>
                </a:solidFill>
                <a:latin typeface="Calibri"/>
                <a:ea typeface="Calibri"/>
                <a:cs typeface="Calibri"/>
                <a:sym typeface="Calibri"/>
              </a:rPr>
              <a:t>Out of State Documents</a:t>
            </a:r>
            <a:endParaRPr sz="1500" b="0" i="0" u="none" strike="noStrike" cap="none" dirty="0">
              <a:solidFill>
                <a:srgbClr val="000000"/>
              </a:solidFill>
              <a:latin typeface="Calibri"/>
              <a:ea typeface="Calibri"/>
              <a:cs typeface="Calibri"/>
              <a:sym typeface="Calibri"/>
            </a:endParaRPr>
          </a:p>
          <a:p>
            <a:pPr marL="457200" marR="0" lvl="0" indent="-323850" algn="l" rtl="0">
              <a:lnSpc>
                <a:spcPct val="115000"/>
              </a:lnSpc>
              <a:spcBef>
                <a:spcPts val="0"/>
              </a:spcBef>
              <a:spcAft>
                <a:spcPts val="0"/>
              </a:spcAft>
              <a:buClr>
                <a:srgbClr val="000000"/>
              </a:buClr>
              <a:buSzPts val="1500"/>
              <a:buFont typeface="Calibri"/>
              <a:buAutoNum type="arabicPeriod"/>
            </a:pPr>
            <a:r>
              <a:rPr lang="en-US" sz="1500" b="0" i="0" u="none" strike="noStrike" cap="none" dirty="0">
                <a:solidFill>
                  <a:srgbClr val="000000"/>
                </a:solidFill>
                <a:latin typeface="Calibri"/>
                <a:ea typeface="Calibri"/>
                <a:cs typeface="Calibri"/>
                <a:sym typeface="Calibri"/>
              </a:rPr>
              <a:t>Immigration </a:t>
            </a:r>
            <a:r>
              <a:rPr lang="en-US" sz="1500" b="0" i="1" u="none" strike="noStrike" cap="none" dirty="0">
                <a:solidFill>
                  <a:srgbClr val="000000"/>
                </a:solidFill>
                <a:latin typeface="Calibri"/>
                <a:ea typeface="Calibri"/>
                <a:cs typeface="Calibri"/>
                <a:sym typeface="Calibri"/>
              </a:rPr>
              <a:t>with </a:t>
            </a:r>
            <a:r>
              <a:rPr lang="en-US" sz="1500" b="0" i="1" u="none" strike="noStrike" cap="none" dirty="0" err="1">
                <a:solidFill>
                  <a:srgbClr val="000000"/>
                </a:solidFill>
                <a:latin typeface="Calibri"/>
                <a:ea typeface="Calibri"/>
                <a:cs typeface="Calibri"/>
                <a:sym typeface="Calibri"/>
              </a:rPr>
              <a:t>Rocío</a:t>
            </a:r>
            <a:r>
              <a:rPr lang="en-US" sz="1500" b="0" i="1" u="none" strike="noStrike" cap="none" dirty="0">
                <a:solidFill>
                  <a:srgbClr val="000000"/>
                </a:solidFill>
                <a:latin typeface="Calibri"/>
                <a:ea typeface="Calibri"/>
                <a:cs typeface="Calibri"/>
                <a:sym typeface="Calibri"/>
              </a:rPr>
              <a:t> McKenzie Iglesias</a:t>
            </a:r>
            <a:endParaRPr sz="15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Birth Records:</a:t>
            </a:r>
            <a:endParaRPr/>
          </a:p>
        </p:txBody>
      </p:sp>
      <p:sp>
        <p:nvSpPr>
          <p:cNvPr id="357" name="Google Shape;357;p13"/>
          <p:cNvSpPr txBox="1">
            <a:spLocks noGrp="1"/>
          </p:cNvSpPr>
          <p:nvPr>
            <p:ph type="body" idx="1"/>
          </p:nvPr>
        </p:nvSpPr>
        <p:spPr>
          <a:xfrm>
            <a:off x="457784" y="1491049"/>
            <a:ext cx="2754974" cy="551935"/>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a:t>1) By “amendment” </a:t>
            </a: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endParaRPr/>
          </a:p>
        </p:txBody>
      </p:sp>
      <p:sp>
        <p:nvSpPr>
          <p:cNvPr id="358" name="Google Shape;358;p13"/>
          <p:cNvSpPr txBox="1">
            <a:spLocks noGrp="1"/>
          </p:cNvSpPr>
          <p:nvPr>
            <p:ph type="body" idx="2"/>
          </p:nvPr>
        </p:nvSpPr>
        <p:spPr>
          <a:xfrm>
            <a:off x="2150848" y="3375173"/>
            <a:ext cx="3071941" cy="680255"/>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US"/>
              <a:t>2) “Issue and register a REPLACEMENT”</a:t>
            </a:r>
            <a:endParaRPr/>
          </a:p>
          <a:p>
            <a:pPr marL="146050" lvl="0" indent="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endParaRPr/>
          </a:p>
        </p:txBody>
      </p:sp>
      <p:pic>
        <p:nvPicPr>
          <p:cNvPr id="359" name="Google Shape;359;p13" descr="A close up of a paper&#10;&#10;Description automatically generated"/>
          <p:cNvPicPr preferRelativeResize="0"/>
          <p:nvPr/>
        </p:nvPicPr>
        <p:blipFill rotWithShape="1">
          <a:blip r:embed="rId3">
            <a:alphaModFix/>
          </a:blip>
          <a:srcRect/>
          <a:stretch/>
        </p:blipFill>
        <p:spPr>
          <a:xfrm>
            <a:off x="457783" y="1891495"/>
            <a:ext cx="4180892" cy="680255"/>
          </a:xfrm>
          <a:prstGeom prst="rect">
            <a:avLst/>
          </a:prstGeom>
          <a:noFill/>
          <a:ln>
            <a:noFill/>
          </a:ln>
        </p:spPr>
      </p:pic>
      <p:pic>
        <p:nvPicPr>
          <p:cNvPr id="360" name="Google Shape;360;p13" descr="A close-up of a document&#10;&#10;AI-generated content may be incorrect."/>
          <p:cNvPicPr preferRelativeResize="0"/>
          <p:nvPr/>
        </p:nvPicPr>
        <p:blipFill rotWithShape="1">
          <a:blip r:embed="rId4">
            <a:alphaModFix/>
          </a:blip>
          <a:srcRect/>
          <a:stretch/>
        </p:blipFill>
        <p:spPr>
          <a:xfrm>
            <a:off x="5298149" y="313038"/>
            <a:ext cx="3388068" cy="4517424"/>
          </a:xfrm>
          <a:prstGeom prst="rect">
            <a:avLst/>
          </a:prstGeom>
          <a:noFill/>
          <a:ln>
            <a:noFill/>
          </a:ln>
        </p:spPr>
      </p:pic>
      <p:sp>
        <p:nvSpPr>
          <p:cNvPr id="361" name="Google Shape;361;p13"/>
          <p:cNvSpPr/>
          <p:nvPr/>
        </p:nvSpPr>
        <p:spPr>
          <a:xfrm>
            <a:off x="6448485" y="1109932"/>
            <a:ext cx="1243272" cy="1314168"/>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365"/>
        <p:cNvGrpSpPr/>
        <p:nvPr/>
      </p:nvGrpSpPr>
      <p:grpSpPr>
        <a:xfrm>
          <a:off x="0" y="0"/>
          <a:ext cx="0" cy="0"/>
          <a:chOff x="0" y="0"/>
          <a:chExt cx="0" cy="0"/>
        </a:xfrm>
      </p:grpSpPr>
      <p:sp>
        <p:nvSpPr>
          <p:cNvPr id="366" name="Google Shape;366;p14"/>
          <p:cNvSpPr txBox="1">
            <a:spLocks noGrp="1"/>
          </p:cNvSpPr>
          <p:nvPr>
            <p:ph type="title"/>
          </p:nvPr>
        </p:nvSpPr>
        <p:spPr>
          <a:xfrm>
            <a:off x="4838700" y="228600"/>
            <a:ext cx="4305300" cy="6286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sz="2400"/>
              <a:t>Amended Birth Record</a:t>
            </a:r>
            <a:endParaRPr/>
          </a:p>
        </p:txBody>
      </p:sp>
      <p:pic>
        <p:nvPicPr>
          <p:cNvPr id="367" name="Google Shape;367;p14"/>
          <p:cNvPicPr preferRelativeResize="0"/>
          <p:nvPr/>
        </p:nvPicPr>
        <p:blipFill rotWithShape="1">
          <a:blip r:embed="rId3">
            <a:alphaModFix/>
          </a:blip>
          <a:srcRect/>
          <a:stretch/>
        </p:blipFill>
        <p:spPr>
          <a:xfrm>
            <a:off x="1358796" y="0"/>
            <a:ext cx="3892758" cy="5143500"/>
          </a:xfrm>
          <a:prstGeom prst="rect">
            <a:avLst/>
          </a:prstGeom>
          <a:noFill/>
          <a:ln>
            <a:noFill/>
          </a:ln>
        </p:spPr>
      </p:pic>
      <p:sp>
        <p:nvSpPr>
          <p:cNvPr id="368" name="Google Shape;368;p14"/>
          <p:cNvSpPr/>
          <p:nvPr/>
        </p:nvSpPr>
        <p:spPr>
          <a:xfrm>
            <a:off x="1513755" y="2571750"/>
            <a:ext cx="2715345" cy="342900"/>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9" name="Google Shape;369;p14"/>
          <p:cNvPicPr preferRelativeResize="0"/>
          <p:nvPr/>
        </p:nvPicPr>
        <p:blipFill rotWithShape="1">
          <a:blip r:embed="rId4">
            <a:alphaModFix/>
          </a:blip>
          <a:srcRect/>
          <a:stretch/>
        </p:blipFill>
        <p:spPr>
          <a:xfrm>
            <a:off x="2198547" y="2923080"/>
            <a:ext cx="6106014" cy="737330"/>
          </a:xfrm>
          <a:prstGeom prst="rect">
            <a:avLst/>
          </a:prstGeom>
          <a:noFill/>
          <a:ln w="38100"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pic>
      <p:cxnSp>
        <p:nvCxnSpPr>
          <p:cNvPr id="370" name="Google Shape;370;p14"/>
          <p:cNvCxnSpPr/>
          <p:nvPr/>
        </p:nvCxnSpPr>
        <p:spPr>
          <a:xfrm>
            <a:off x="1513755" y="2914650"/>
            <a:ext cx="684792" cy="745760"/>
          </a:xfrm>
          <a:prstGeom prst="straightConnector1">
            <a:avLst/>
          </a:prstGeom>
          <a:noFill/>
          <a:ln w="9525" cap="flat" cmpd="sng">
            <a:solidFill>
              <a:srgbClr val="384192"/>
            </a:solidFill>
            <a:prstDash val="solid"/>
            <a:round/>
            <a:headEnd type="none" w="sm" len="sm"/>
            <a:tailEnd type="none" w="sm" len="sm"/>
          </a:ln>
        </p:spPr>
      </p:cxnSp>
      <p:cxnSp>
        <p:nvCxnSpPr>
          <p:cNvPr id="371" name="Google Shape;371;p14"/>
          <p:cNvCxnSpPr/>
          <p:nvPr/>
        </p:nvCxnSpPr>
        <p:spPr>
          <a:xfrm>
            <a:off x="1513755" y="2571750"/>
            <a:ext cx="684792" cy="342900"/>
          </a:xfrm>
          <a:prstGeom prst="straightConnector1">
            <a:avLst/>
          </a:prstGeom>
          <a:noFill/>
          <a:ln w="9525" cap="flat" cmpd="sng">
            <a:solidFill>
              <a:srgbClr val="384192"/>
            </a:solidFill>
            <a:prstDash val="solid"/>
            <a:round/>
            <a:headEnd type="none" w="sm" len="sm"/>
            <a:tailEnd type="none" w="sm" len="sm"/>
          </a:ln>
        </p:spPr>
      </p:cxnSp>
      <p:cxnSp>
        <p:nvCxnSpPr>
          <p:cNvPr id="372" name="Google Shape;372;p14"/>
          <p:cNvCxnSpPr/>
          <p:nvPr/>
        </p:nvCxnSpPr>
        <p:spPr>
          <a:xfrm>
            <a:off x="4229100" y="2571750"/>
            <a:ext cx="4075461" cy="342900"/>
          </a:xfrm>
          <a:prstGeom prst="straightConnector1">
            <a:avLst/>
          </a:prstGeom>
          <a:noFill/>
          <a:ln w="9525" cap="flat" cmpd="sng">
            <a:solidFill>
              <a:srgbClr val="384192"/>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376"/>
        <p:cNvGrpSpPr/>
        <p:nvPr/>
      </p:nvGrpSpPr>
      <p:grpSpPr>
        <a:xfrm>
          <a:off x="0" y="0"/>
          <a:ext cx="0" cy="0"/>
          <a:chOff x="0" y="0"/>
          <a:chExt cx="0" cy="0"/>
        </a:xfrm>
      </p:grpSpPr>
      <p:sp>
        <p:nvSpPr>
          <p:cNvPr id="377" name="Google Shape;377;p15"/>
          <p:cNvSpPr txBox="1">
            <a:spLocks noGrp="1"/>
          </p:cNvSpPr>
          <p:nvPr>
            <p:ph type="title"/>
          </p:nvPr>
        </p:nvSpPr>
        <p:spPr>
          <a:xfrm>
            <a:off x="4838700" y="228600"/>
            <a:ext cx="4305300" cy="62865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sz="2400"/>
              <a:t>Replacement Birth Records</a:t>
            </a:r>
            <a:endParaRPr/>
          </a:p>
        </p:txBody>
      </p:sp>
      <p:cxnSp>
        <p:nvCxnSpPr>
          <p:cNvPr id="378" name="Google Shape;378;p15"/>
          <p:cNvCxnSpPr/>
          <p:nvPr/>
        </p:nvCxnSpPr>
        <p:spPr>
          <a:xfrm>
            <a:off x="1513755" y="2914650"/>
            <a:ext cx="684792" cy="745760"/>
          </a:xfrm>
          <a:prstGeom prst="straightConnector1">
            <a:avLst/>
          </a:prstGeom>
          <a:noFill/>
          <a:ln w="9525" cap="flat" cmpd="sng">
            <a:solidFill>
              <a:srgbClr val="384192"/>
            </a:solidFill>
            <a:prstDash val="solid"/>
            <a:round/>
            <a:headEnd type="none" w="sm" len="sm"/>
            <a:tailEnd type="none" w="sm" len="sm"/>
          </a:ln>
        </p:spPr>
      </p:cxnSp>
      <p:cxnSp>
        <p:nvCxnSpPr>
          <p:cNvPr id="379" name="Google Shape;379;p15"/>
          <p:cNvCxnSpPr/>
          <p:nvPr/>
        </p:nvCxnSpPr>
        <p:spPr>
          <a:xfrm>
            <a:off x="1513755" y="2571750"/>
            <a:ext cx="684792" cy="342900"/>
          </a:xfrm>
          <a:prstGeom prst="straightConnector1">
            <a:avLst/>
          </a:prstGeom>
          <a:noFill/>
          <a:ln w="9525" cap="flat" cmpd="sng">
            <a:solidFill>
              <a:srgbClr val="384192"/>
            </a:solidFill>
            <a:prstDash val="solid"/>
            <a:round/>
            <a:headEnd type="none" w="sm" len="sm"/>
            <a:tailEnd type="none" w="sm" len="sm"/>
          </a:ln>
        </p:spPr>
      </p:cxnSp>
      <p:pic>
        <p:nvPicPr>
          <p:cNvPr id="380" name="Google Shape;380;p15" descr="A close-up of a document&#10;&#10;AI-generated content may be incorrect."/>
          <p:cNvPicPr preferRelativeResize="0"/>
          <p:nvPr/>
        </p:nvPicPr>
        <p:blipFill rotWithShape="1">
          <a:blip r:embed="rId3">
            <a:alphaModFix/>
          </a:blip>
          <a:srcRect/>
          <a:stretch/>
        </p:blipFill>
        <p:spPr>
          <a:xfrm>
            <a:off x="153638" y="131805"/>
            <a:ext cx="3701669" cy="4935559"/>
          </a:xfrm>
          <a:prstGeom prst="rect">
            <a:avLst/>
          </a:prstGeom>
          <a:noFill/>
          <a:ln>
            <a:noFill/>
          </a:ln>
        </p:spPr>
      </p:pic>
      <p:sp>
        <p:nvSpPr>
          <p:cNvPr id="381" name="Google Shape;381;p15"/>
          <p:cNvSpPr/>
          <p:nvPr/>
        </p:nvSpPr>
        <p:spPr>
          <a:xfrm>
            <a:off x="273986" y="2428134"/>
            <a:ext cx="2947009" cy="216212"/>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15"/>
          <p:cNvSpPr/>
          <p:nvPr/>
        </p:nvSpPr>
        <p:spPr>
          <a:xfrm>
            <a:off x="1382836" y="978814"/>
            <a:ext cx="1475694" cy="1410159"/>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83" name="Google Shape;383;p15"/>
          <p:cNvPicPr preferRelativeResize="0"/>
          <p:nvPr/>
        </p:nvPicPr>
        <p:blipFill rotWithShape="1">
          <a:blip r:embed="rId4">
            <a:alphaModFix/>
          </a:blip>
          <a:srcRect/>
          <a:stretch/>
        </p:blipFill>
        <p:spPr>
          <a:xfrm>
            <a:off x="5288695" y="890201"/>
            <a:ext cx="3212754" cy="4155162"/>
          </a:xfrm>
          <a:prstGeom prst="rect">
            <a:avLst/>
          </a:prstGeom>
          <a:noFill/>
          <a:ln>
            <a:noFill/>
          </a:ln>
        </p:spPr>
      </p:pic>
      <p:sp>
        <p:nvSpPr>
          <p:cNvPr id="384" name="Google Shape;384;p15"/>
          <p:cNvSpPr/>
          <p:nvPr/>
        </p:nvSpPr>
        <p:spPr>
          <a:xfrm>
            <a:off x="5376962" y="2931126"/>
            <a:ext cx="1180357" cy="20443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85" name="Google Shape;385;p15"/>
          <p:cNvCxnSpPr/>
          <p:nvPr/>
        </p:nvCxnSpPr>
        <p:spPr>
          <a:xfrm rot="10800000" flipH="1">
            <a:off x="273986" y="1582229"/>
            <a:ext cx="786527" cy="845905"/>
          </a:xfrm>
          <a:prstGeom prst="straightConnector1">
            <a:avLst/>
          </a:prstGeom>
          <a:noFill/>
          <a:ln w="9525" cap="flat" cmpd="sng">
            <a:solidFill>
              <a:srgbClr val="384192"/>
            </a:solidFill>
            <a:prstDash val="solid"/>
            <a:round/>
            <a:headEnd type="none" w="sm" len="sm"/>
            <a:tailEnd type="none" w="sm" len="sm"/>
          </a:ln>
        </p:spPr>
      </p:cxnSp>
      <p:cxnSp>
        <p:nvCxnSpPr>
          <p:cNvPr id="386" name="Google Shape;386;p15"/>
          <p:cNvCxnSpPr/>
          <p:nvPr/>
        </p:nvCxnSpPr>
        <p:spPr>
          <a:xfrm rot="10800000" flipH="1">
            <a:off x="273986" y="2068758"/>
            <a:ext cx="786527" cy="575588"/>
          </a:xfrm>
          <a:prstGeom prst="straightConnector1">
            <a:avLst/>
          </a:prstGeom>
          <a:noFill/>
          <a:ln w="9525" cap="flat" cmpd="sng">
            <a:solidFill>
              <a:srgbClr val="384192"/>
            </a:solidFill>
            <a:prstDash val="solid"/>
            <a:round/>
            <a:headEnd type="none" w="sm" len="sm"/>
            <a:tailEnd type="none" w="sm" len="sm"/>
          </a:ln>
        </p:spPr>
      </p:cxnSp>
      <p:cxnSp>
        <p:nvCxnSpPr>
          <p:cNvPr id="387" name="Google Shape;387;p15"/>
          <p:cNvCxnSpPr/>
          <p:nvPr/>
        </p:nvCxnSpPr>
        <p:spPr>
          <a:xfrm rot="10800000" flipH="1">
            <a:off x="3220995" y="1582229"/>
            <a:ext cx="4470977" cy="845905"/>
          </a:xfrm>
          <a:prstGeom prst="straightConnector1">
            <a:avLst/>
          </a:prstGeom>
          <a:noFill/>
          <a:ln w="9525" cap="flat" cmpd="sng">
            <a:solidFill>
              <a:srgbClr val="384192"/>
            </a:solidFill>
            <a:prstDash val="solid"/>
            <a:round/>
            <a:headEnd type="none" w="sm" len="sm"/>
            <a:tailEnd type="none" w="sm" len="sm"/>
          </a:ln>
        </p:spPr>
      </p:cxnSp>
      <p:cxnSp>
        <p:nvCxnSpPr>
          <p:cNvPr id="388" name="Google Shape;388;p15"/>
          <p:cNvCxnSpPr/>
          <p:nvPr/>
        </p:nvCxnSpPr>
        <p:spPr>
          <a:xfrm rot="10800000" flipH="1">
            <a:off x="3220995" y="2068758"/>
            <a:ext cx="4530810" cy="575588"/>
          </a:xfrm>
          <a:prstGeom prst="straightConnector1">
            <a:avLst/>
          </a:prstGeom>
          <a:noFill/>
          <a:ln w="9525" cap="flat" cmpd="sng">
            <a:solidFill>
              <a:srgbClr val="384192"/>
            </a:solidFill>
            <a:prstDash val="solid"/>
            <a:round/>
            <a:headEnd type="none" w="sm" len="sm"/>
            <a:tailEnd type="none" w="sm" len="sm"/>
          </a:ln>
        </p:spPr>
      </p:cxnSp>
      <p:pic>
        <p:nvPicPr>
          <p:cNvPr id="389" name="Google Shape;389;p15"/>
          <p:cNvPicPr preferRelativeResize="0"/>
          <p:nvPr/>
        </p:nvPicPr>
        <p:blipFill rotWithShape="1">
          <a:blip r:embed="rId5">
            <a:alphaModFix/>
          </a:blip>
          <a:srcRect/>
          <a:stretch/>
        </p:blipFill>
        <p:spPr>
          <a:xfrm>
            <a:off x="1060513" y="1582229"/>
            <a:ext cx="6631459" cy="486529"/>
          </a:xfrm>
          <a:prstGeom prst="rect">
            <a:avLst/>
          </a:prstGeom>
          <a:no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pic>
      <p:cxnSp>
        <p:nvCxnSpPr>
          <p:cNvPr id="390" name="Google Shape;390;p15"/>
          <p:cNvCxnSpPr/>
          <p:nvPr/>
        </p:nvCxnSpPr>
        <p:spPr>
          <a:xfrm flipH="1">
            <a:off x="4376243" y="2931126"/>
            <a:ext cx="1000719" cy="356404"/>
          </a:xfrm>
          <a:prstGeom prst="straightConnector1">
            <a:avLst/>
          </a:prstGeom>
          <a:noFill/>
          <a:ln w="9525" cap="flat" cmpd="sng">
            <a:solidFill>
              <a:srgbClr val="384192"/>
            </a:solidFill>
            <a:prstDash val="solid"/>
            <a:round/>
            <a:headEnd type="none" w="sm" len="sm"/>
            <a:tailEnd type="none" w="sm" len="sm"/>
          </a:ln>
        </p:spPr>
      </p:cxnSp>
      <p:cxnSp>
        <p:nvCxnSpPr>
          <p:cNvPr id="391" name="Google Shape;391;p15"/>
          <p:cNvCxnSpPr/>
          <p:nvPr/>
        </p:nvCxnSpPr>
        <p:spPr>
          <a:xfrm rot="10800000" flipH="1">
            <a:off x="4376243" y="3135560"/>
            <a:ext cx="1000719" cy="637813"/>
          </a:xfrm>
          <a:prstGeom prst="straightConnector1">
            <a:avLst/>
          </a:prstGeom>
          <a:noFill/>
          <a:ln w="9525" cap="flat" cmpd="sng">
            <a:solidFill>
              <a:srgbClr val="384192"/>
            </a:solidFill>
            <a:prstDash val="solid"/>
            <a:round/>
            <a:headEnd type="none" w="sm" len="sm"/>
            <a:tailEnd type="none" w="sm" len="sm"/>
          </a:ln>
        </p:spPr>
      </p:cxnSp>
      <p:cxnSp>
        <p:nvCxnSpPr>
          <p:cNvPr id="392" name="Google Shape;392;p15"/>
          <p:cNvCxnSpPr/>
          <p:nvPr/>
        </p:nvCxnSpPr>
        <p:spPr>
          <a:xfrm>
            <a:off x="6557319" y="2931126"/>
            <a:ext cx="1000718" cy="356404"/>
          </a:xfrm>
          <a:prstGeom prst="straightConnector1">
            <a:avLst/>
          </a:prstGeom>
          <a:noFill/>
          <a:ln w="9525" cap="flat" cmpd="sng">
            <a:solidFill>
              <a:srgbClr val="384192"/>
            </a:solidFill>
            <a:prstDash val="solid"/>
            <a:round/>
            <a:headEnd type="none" w="sm" len="sm"/>
            <a:tailEnd type="none" w="sm" len="sm"/>
          </a:ln>
        </p:spPr>
      </p:cxnSp>
      <p:cxnSp>
        <p:nvCxnSpPr>
          <p:cNvPr id="393" name="Google Shape;393;p15"/>
          <p:cNvCxnSpPr/>
          <p:nvPr/>
        </p:nvCxnSpPr>
        <p:spPr>
          <a:xfrm>
            <a:off x="6557319" y="3135560"/>
            <a:ext cx="1000718" cy="637813"/>
          </a:xfrm>
          <a:prstGeom prst="straightConnector1">
            <a:avLst/>
          </a:prstGeom>
          <a:noFill/>
          <a:ln w="9525" cap="flat" cmpd="sng">
            <a:solidFill>
              <a:srgbClr val="384192"/>
            </a:solidFill>
            <a:prstDash val="solid"/>
            <a:round/>
            <a:headEnd type="none" w="sm" len="sm"/>
            <a:tailEnd type="none" w="sm" len="sm"/>
          </a:ln>
        </p:spPr>
      </p:cxnSp>
      <p:pic>
        <p:nvPicPr>
          <p:cNvPr id="394" name="Google Shape;394;p15"/>
          <p:cNvPicPr preferRelativeResize="0"/>
          <p:nvPr/>
        </p:nvPicPr>
        <p:blipFill rotWithShape="1">
          <a:blip r:embed="rId6">
            <a:alphaModFix/>
          </a:blip>
          <a:srcRect/>
          <a:stretch/>
        </p:blipFill>
        <p:spPr>
          <a:xfrm>
            <a:off x="4376243" y="3287530"/>
            <a:ext cx="3181794" cy="485843"/>
          </a:xfrm>
          <a:prstGeom prst="rect">
            <a:avLst/>
          </a:prstGeom>
          <a:no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p16"/>
          <p:cNvGrpSpPr/>
          <p:nvPr/>
        </p:nvGrpSpPr>
        <p:grpSpPr>
          <a:xfrm>
            <a:off x="425779" y="1555744"/>
            <a:ext cx="8240710" cy="2899737"/>
            <a:chOff x="201661" y="224094"/>
            <a:chExt cx="8240710" cy="2899737"/>
          </a:xfrm>
        </p:grpSpPr>
        <p:sp>
          <p:nvSpPr>
            <p:cNvPr id="400" name="Google Shape;400;p16"/>
            <p:cNvSpPr/>
            <p:nvPr/>
          </p:nvSpPr>
          <p:spPr>
            <a:xfrm rot="-5400000">
              <a:off x="-994803"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259087" y="683416"/>
              <a:ext cx="1288775" cy="909962"/>
            </a:xfrm>
            <a:prstGeom prst="rect">
              <a:avLst/>
            </a:prstGeom>
            <a:solidFill>
              <a:srgbClr val="00584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txBox="1"/>
            <p:nvPr/>
          </p:nvSpPr>
          <p:spPr>
            <a:xfrm>
              <a:off x="259087" y="683416"/>
              <a:ext cx="1288775"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Check goals</a:t>
              </a:r>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4" name="Google Shape;404;p16"/>
            <p:cNvSpPr/>
            <p:nvPr/>
          </p:nvSpPr>
          <p:spPr>
            <a:xfrm>
              <a:off x="201661" y="224094"/>
              <a:ext cx="436901" cy="43690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5400000">
              <a:off x="701967"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1968535" y="683416"/>
              <a:ext cx="1263422"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txBox="1"/>
            <p:nvPr/>
          </p:nvSpPr>
          <p:spPr>
            <a:xfrm>
              <a:off x="1968535" y="683416"/>
              <a:ext cx="1263422" cy="909962"/>
            </a:xfrm>
            <a:prstGeom prst="rect">
              <a:avLst/>
            </a:prstGeom>
            <a:noFill/>
            <a:ln>
              <a:noFill/>
            </a:ln>
          </p:spPr>
          <p:txBody>
            <a:bodyPr spcFirstLastPara="1" wrap="square" lIns="99550" tIns="192650" rIns="99550" bIns="99550" anchor="t" anchorCtr="0">
              <a:noAutofit/>
            </a:bodyPr>
            <a:lstStyle/>
            <a:p>
              <a:pPr marL="0" marR="0" lvl="1"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Revise and fill out forms</a:t>
              </a:r>
              <a:endParaRPr/>
            </a:p>
            <a:p>
              <a:pPr marL="0" marR="0" lvl="1" indent="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ctr" rtl="0">
                <a:lnSpc>
                  <a:spcPct val="100000"/>
                </a:lnSpc>
                <a:spcBef>
                  <a:spcPts val="18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9" name="Google Shape;409;p16"/>
            <p:cNvSpPr/>
            <p:nvPr/>
          </p:nvSpPr>
          <p:spPr>
            <a:xfrm>
              <a:off x="1898432" y="224094"/>
              <a:ext cx="436901" cy="43690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5400000">
              <a:off x="2386061"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3619355" y="683416"/>
              <a:ext cx="1329971"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txBox="1"/>
            <p:nvPr/>
          </p:nvSpPr>
          <p:spPr>
            <a:xfrm>
              <a:off x="3619355" y="683416"/>
              <a:ext cx="1329971"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File with Court</a:t>
              </a:r>
              <a:endParaRPr/>
            </a:p>
            <a:p>
              <a:pPr marL="114300" marR="0" lvl="1" indent="-11430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1143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85750" marR="0" lvl="1" indent="-88900" algn="ctr" rtl="0">
                <a:lnSpc>
                  <a:spcPct val="100000"/>
                </a:lnSpc>
                <a:spcBef>
                  <a:spcPts val="180"/>
                </a:spcBef>
                <a:spcAft>
                  <a:spcPts val="0"/>
                </a:spcAft>
                <a:buClr>
                  <a:srgbClr val="000000"/>
                </a:buClr>
                <a:buSzPts val="3100"/>
                <a:buFont typeface="Arial"/>
                <a:buNone/>
              </a:pPr>
              <a:endParaRPr sz="3100" b="0" i="0" u="none" strike="noStrike" cap="none">
                <a:solidFill>
                  <a:schemeClr val="lt1"/>
                </a:solidFill>
                <a:latin typeface="Arial"/>
                <a:ea typeface="Arial"/>
                <a:cs typeface="Arial"/>
                <a:sym typeface="Arial"/>
              </a:endParaRPr>
            </a:p>
          </p:txBody>
        </p:sp>
        <p:sp>
          <p:nvSpPr>
            <p:cNvPr id="414" name="Google Shape;414;p16"/>
            <p:cNvSpPr/>
            <p:nvPr/>
          </p:nvSpPr>
          <p:spPr>
            <a:xfrm>
              <a:off x="3582527" y="224094"/>
              <a:ext cx="436901" cy="43690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rot="-5400000">
              <a:off x="4103430"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5267128" y="683416"/>
              <a:ext cx="1469163"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txBox="1"/>
            <p:nvPr/>
          </p:nvSpPr>
          <p:spPr>
            <a:xfrm>
              <a:off x="5267128" y="683416"/>
              <a:ext cx="1469163" cy="909962"/>
            </a:xfrm>
            <a:prstGeom prst="rect">
              <a:avLst/>
            </a:prstGeom>
            <a:noFill/>
            <a:ln>
              <a:noFill/>
            </a:ln>
          </p:spPr>
          <p:txBody>
            <a:bodyPr spcFirstLastPara="1" wrap="square" lIns="78225" tIns="192650" rIns="78225" bIns="78225" anchor="t" anchorCtr="0">
              <a:noAutofit/>
            </a:bodyPr>
            <a:lstStyle/>
            <a:p>
              <a:pPr marL="171450" marR="0" lvl="1" indent="-17145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Hearing</a:t>
              </a:r>
              <a:endParaRPr/>
            </a:p>
            <a:p>
              <a:pPr marL="57150" marR="0" lvl="1" indent="-57150" algn="ctr" rtl="0">
                <a:lnSpc>
                  <a:spcPct val="100000"/>
                </a:lnSpc>
                <a:spcBef>
                  <a:spcPts val="24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381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1" indent="-171450" algn="ctr" rtl="0">
                <a:lnSpc>
                  <a:spcPct val="100000"/>
                </a:lnSpc>
                <a:spcBef>
                  <a:spcPts val="18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419" name="Google Shape;419;p16"/>
            <p:cNvSpPr/>
            <p:nvPr/>
          </p:nvSpPr>
          <p:spPr>
            <a:xfrm>
              <a:off x="5299896" y="224094"/>
              <a:ext cx="436901" cy="436901"/>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5400000">
              <a:off x="5890395"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7134978" y="683416"/>
              <a:ext cx="1307393"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txBox="1"/>
            <p:nvPr/>
          </p:nvSpPr>
          <p:spPr>
            <a:xfrm>
              <a:off x="7134978" y="683416"/>
              <a:ext cx="1307393"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Fix records</a:t>
              </a:r>
              <a:endParaRPr sz="1400" b="0" i="0" u="none" strike="noStrike" cap="none">
                <a:solidFill>
                  <a:schemeClr val="dk1"/>
                </a:solidFill>
                <a:latin typeface="Arial"/>
                <a:ea typeface="Arial"/>
                <a:cs typeface="Arial"/>
                <a:sym typeface="Arial"/>
              </a:endParaRPr>
            </a:p>
            <a:p>
              <a:pPr marL="57150" marR="0" lvl="1" indent="-57150" algn="ctr" rtl="0">
                <a:lnSpc>
                  <a:spcPct val="100000"/>
                </a:lnSpc>
                <a:spcBef>
                  <a:spcPts val="21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4" name="Google Shape;424;p16"/>
            <p:cNvSpPr/>
            <p:nvPr/>
          </p:nvSpPr>
          <p:spPr>
            <a:xfrm>
              <a:off x="7086861" y="224094"/>
              <a:ext cx="436901" cy="4369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6"/>
          <p:cNvSpPr/>
          <p:nvPr/>
        </p:nvSpPr>
        <p:spPr>
          <a:xfrm>
            <a:off x="1941979" y="1331650"/>
            <a:ext cx="1713540" cy="1895644"/>
          </a:xfrm>
          <a:prstGeom prst="rect">
            <a:avLst/>
          </a:prstGeom>
          <a:gradFill>
            <a:gsLst>
              <a:gs pos="0">
                <a:srgbClr val="FFFF00">
                  <a:alpha val="60000"/>
                </a:srgbClr>
              </a:gs>
              <a:gs pos="27000">
                <a:srgbClr val="FFFF00">
                  <a:alpha val="60000"/>
                </a:srgbClr>
              </a:gs>
              <a:gs pos="79000">
                <a:srgbClr val="C5E3DD">
                  <a:alpha val="29803"/>
                </a:srgbClr>
              </a:gs>
              <a:gs pos="100000">
                <a:srgbClr val="E9F3F3">
                  <a:alpha val="9803"/>
                </a:srgbClr>
              </a:gs>
            </a:gsLst>
            <a:lin ang="16200000" scaled="0"/>
          </a:gradFill>
          <a:ln w="38100" cap="flat" cmpd="sng">
            <a:solidFill>
              <a:srgbClr val="00786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 Application</a:t>
            </a:r>
            <a:endParaRPr/>
          </a:p>
        </p:txBody>
      </p:sp>
      <p:sp>
        <p:nvSpPr>
          <p:cNvPr id="431" name="Google Shape;431;p17"/>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300"/>
              <a:buNone/>
            </a:pPr>
            <a:r>
              <a:rPr lang="en-US" sz="1500"/>
              <a:t>Procedure and requirements for name changes are established in </a:t>
            </a:r>
            <a:r>
              <a:rPr lang="en-US" sz="1500" b="1"/>
              <a:t>Minn. Stat. § 259.10 et seq.</a:t>
            </a:r>
            <a:endParaRPr sz="1500" b="1"/>
          </a:p>
          <a:p>
            <a:pPr marL="0" lvl="0" indent="0" algn="l" rtl="0">
              <a:lnSpc>
                <a:spcPct val="95000"/>
              </a:lnSpc>
              <a:spcBef>
                <a:spcPts val="1200"/>
              </a:spcBef>
              <a:spcAft>
                <a:spcPts val="0"/>
              </a:spcAft>
              <a:buSzPts val="275"/>
              <a:buNone/>
            </a:pPr>
            <a:r>
              <a:rPr lang="en-US" sz="1500" b="1"/>
              <a:t>Eligibility</a:t>
            </a:r>
            <a:endParaRPr sz="1500" b="1"/>
          </a:p>
          <a:p>
            <a:pPr marL="457200" lvl="0" indent="-323850" algn="l" rtl="0">
              <a:lnSpc>
                <a:spcPct val="95000"/>
              </a:lnSpc>
              <a:spcBef>
                <a:spcPts val="1200"/>
              </a:spcBef>
              <a:spcAft>
                <a:spcPts val="0"/>
              </a:spcAft>
              <a:buSzPts val="1500"/>
              <a:buChar char="●"/>
            </a:pPr>
            <a:r>
              <a:rPr lang="en-US" sz="1500"/>
              <a:t>Applicant must have lived in Minnesota for 6 months</a:t>
            </a:r>
            <a:endParaRPr sz="1500"/>
          </a:p>
          <a:p>
            <a:pPr marL="457200" lvl="0" indent="-323850" algn="l" rtl="0">
              <a:lnSpc>
                <a:spcPct val="95000"/>
              </a:lnSpc>
              <a:spcBef>
                <a:spcPts val="0"/>
              </a:spcBef>
              <a:spcAft>
                <a:spcPts val="0"/>
              </a:spcAft>
              <a:buSzPts val="1500"/>
              <a:buChar char="●"/>
            </a:pPr>
            <a:r>
              <a:rPr lang="en-US" sz="1500"/>
              <a:t>Applicant must be a resident of the county where they are applying for the name change</a:t>
            </a:r>
            <a:endParaRPr sz="1500"/>
          </a:p>
          <a:p>
            <a:pPr marL="457200" lvl="0" indent="-323850" algn="l" rtl="0">
              <a:lnSpc>
                <a:spcPct val="95000"/>
              </a:lnSpc>
              <a:spcBef>
                <a:spcPts val="0"/>
              </a:spcBef>
              <a:spcAft>
                <a:spcPts val="0"/>
              </a:spcAft>
              <a:buSzPts val="1500"/>
              <a:buChar char="●"/>
            </a:pPr>
            <a:r>
              <a:rPr lang="en-US" sz="1500"/>
              <a:t>Applicant must be applying for a proper purpose; not have intent to defraud or mislead.</a:t>
            </a:r>
            <a:endParaRPr/>
          </a:p>
          <a:p>
            <a:pPr marL="457200" lvl="0" indent="-228600" algn="l" rtl="0">
              <a:lnSpc>
                <a:spcPct val="95000"/>
              </a:lnSpc>
              <a:spcBef>
                <a:spcPts val="0"/>
              </a:spcBef>
              <a:spcAft>
                <a:spcPts val="0"/>
              </a:spcAft>
              <a:buSzPts val="1500"/>
              <a:buNone/>
            </a:pPr>
            <a:endParaRPr sz="1500"/>
          </a:p>
          <a:p>
            <a:pPr marL="457200" lvl="0" indent="-228600" algn="l" rtl="0">
              <a:lnSpc>
                <a:spcPct val="95000"/>
              </a:lnSpc>
              <a:spcBef>
                <a:spcPts val="0"/>
              </a:spcBef>
              <a:spcAft>
                <a:spcPts val="0"/>
              </a:spcAft>
              <a:buSzPts val="1500"/>
              <a:buNone/>
            </a:pPr>
            <a:endParaRPr sz="1500"/>
          </a:p>
          <a:p>
            <a:pPr marL="133350" lvl="0" indent="0" algn="l" rtl="0">
              <a:lnSpc>
                <a:spcPct val="95000"/>
              </a:lnSpc>
              <a:spcBef>
                <a:spcPts val="0"/>
              </a:spcBef>
              <a:spcAft>
                <a:spcPts val="0"/>
              </a:spcAft>
              <a:buSzPts val="1500"/>
              <a:buNone/>
            </a:pPr>
            <a:r>
              <a:rPr lang="en-US" sz="1500" i="1"/>
              <a:t>If you move to a new county, you have to re-apply in the county you now reside in</a:t>
            </a:r>
            <a:endParaRPr sz="1500"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 Application - Forms</a:t>
            </a:r>
            <a:endParaRPr/>
          </a:p>
        </p:txBody>
      </p:sp>
      <p:sp>
        <p:nvSpPr>
          <p:cNvPr id="437" name="Google Shape;437;p18"/>
          <p:cNvSpPr txBox="1">
            <a:spLocks noGrp="1"/>
          </p:cNvSpPr>
          <p:nvPr>
            <p:ph type="body" idx="1"/>
          </p:nvPr>
        </p:nvSpPr>
        <p:spPr>
          <a:xfrm>
            <a:off x="546925" y="1373149"/>
            <a:ext cx="8160900" cy="3444739"/>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US"/>
              <a:t>Forms for Minnesota name change petitions are available online here: </a:t>
            </a:r>
            <a:r>
              <a:rPr lang="en-US" u="sng">
                <a:solidFill>
                  <a:schemeClr val="hlink"/>
                </a:solidFill>
                <a:hlinkClick r:id="rId3"/>
              </a:rPr>
              <a:t>https://mncourts.gov/GetForms.aspx?c=27</a:t>
            </a:r>
            <a:r>
              <a:rPr lang="en-US"/>
              <a:t> </a:t>
            </a:r>
            <a:endParaRPr/>
          </a:p>
          <a:p>
            <a:pPr marL="457200" lvl="0" indent="0" algn="l" rtl="0">
              <a:lnSpc>
                <a:spcPct val="115000"/>
              </a:lnSpc>
              <a:spcBef>
                <a:spcPts val="1200"/>
              </a:spcBef>
              <a:spcAft>
                <a:spcPts val="0"/>
              </a:spcAft>
              <a:buSzPct val="108108"/>
              <a:buNone/>
            </a:pPr>
            <a:r>
              <a:rPr lang="en-US" b="1"/>
              <a:t>And can be easily generated: </a:t>
            </a:r>
            <a:r>
              <a:rPr lang="en-US" b="1" u="sng">
                <a:solidFill>
                  <a:schemeClr val="hlink"/>
                </a:solidFill>
                <a:hlinkClick r:id="rId4"/>
              </a:rPr>
              <a:t>https://www.lawhelpmn.org/self-help-library/legal-resource/name-change-minnesota-court-forms-and-information</a:t>
            </a:r>
            <a:r>
              <a:rPr lang="en-US" b="1"/>
              <a:t> </a:t>
            </a:r>
            <a:endParaRPr b="1"/>
          </a:p>
          <a:p>
            <a:pPr marL="0" lvl="0" indent="0" algn="l" rtl="0">
              <a:lnSpc>
                <a:spcPct val="115000"/>
              </a:lnSpc>
              <a:spcBef>
                <a:spcPts val="1200"/>
              </a:spcBef>
              <a:spcAft>
                <a:spcPts val="0"/>
              </a:spcAft>
              <a:buSzPct val="108108"/>
              <a:buNone/>
            </a:pPr>
            <a:r>
              <a:rPr lang="en-US"/>
              <a:t>There are three key forms: </a:t>
            </a:r>
            <a:endParaRPr/>
          </a:p>
          <a:p>
            <a:pPr marL="457200" lvl="0" indent="-304989" algn="l" rtl="0">
              <a:lnSpc>
                <a:spcPct val="115000"/>
              </a:lnSpc>
              <a:spcBef>
                <a:spcPts val="1200"/>
              </a:spcBef>
              <a:spcAft>
                <a:spcPts val="0"/>
              </a:spcAft>
              <a:buSzPct val="100000"/>
              <a:buAutoNum type="arabicPeriod"/>
            </a:pPr>
            <a:r>
              <a:rPr lang="en-US"/>
              <a:t>NAM 102 - Application for Name Change and Other Relief</a:t>
            </a:r>
            <a:endParaRPr/>
          </a:p>
          <a:p>
            <a:pPr marL="914400" lvl="1" indent="-293242" algn="l" rtl="0">
              <a:lnSpc>
                <a:spcPct val="115000"/>
              </a:lnSpc>
              <a:spcBef>
                <a:spcPts val="0"/>
              </a:spcBef>
              <a:spcAft>
                <a:spcPts val="0"/>
              </a:spcAft>
              <a:buSzPct val="100000"/>
              <a:buChar char="○"/>
            </a:pPr>
            <a:r>
              <a:rPr lang="en-US"/>
              <a:t>Petition document. Sets out the information required by statute for name changes.</a:t>
            </a:r>
            <a:endParaRPr/>
          </a:p>
          <a:p>
            <a:pPr marL="457200" lvl="0" indent="-304989" algn="l" rtl="0">
              <a:lnSpc>
                <a:spcPct val="115000"/>
              </a:lnSpc>
              <a:spcBef>
                <a:spcPts val="0"/>
              </a:spcBef>
              <a:spcAft>
                <a:spcPts val="0"/>
              </a:spcAft>
              <a:buSzPct val="100000"/>
              <a:buAutoNum type="arabicPeriod"/>
            </a:pPr>
            <a:r>
              <a:rPr lang="en-US"/>
              <a:t>NAM 103 - Criminal History Check Release</a:t>
            </a:r>
            <a:endParaRPr/>
          </a:p>
          <a:p>
            <a:pPr marL="914400" lvl="1" indent="-293242" algn="l" rtl="0">
              <a:lnSpc>
                <a:spcPct val="115000"/>
              </a:lnSpc>
              <a:spcBef>
                <a:spcPts val="0"/>
              </a:spcBef>
              <a:spcAft>
                <a:spcPts val="0"/>
              </a:spcAft>
              <a:buSzPct val="100000"/>
              <a:buChar char="○"/>
            </a:pPr>
            <a:r>
              <a:rPr lang="en-US"/>
              <a:t>Minn. Stat. § 259.11(b) requires the court to determine whether the applicant has a criminal history. This form </a:t>
            </a:r>
            <a:br>
              <a:rPr lang="en-US"/>
            </a:br>
            <a:r>
              <a:rPr lang="en-US"/>
              <a:t>provides information for a background check.</a:t>
            </a:r>
            <a:endParaRPr/>
          </a:p>
          <a:p>
            <a:pPr marL="457200" lvl="0" indent="-304989" algn="l" rtl="0">
              <a:lnSpc>
                <a:spcPct val="115000"/>
              </a:lnSpc>
              <a:spcBef>
                <a:spcPts val="0"/>
              </a:spcBef>
              <a:spcAft>
                <a:spcPts val="0"/>
              </a:spcAft>
              <a:buSzPct val="100000"/>
              <a:buAutoNum type="arabicPeriod"/>
            </a:pPr>
            <a:r>
              <a:rPr lang="en-US"/>
              <a:t>NAM 107 - Proposed Order Granting Name Change</a:t>
            </a:r>
            <a:endParaRPr/>
          </a:p>
          <a:p>
            <a:pPr marL="0" lvl="0" indent="0" algn="l" rtl="0">
              <a:lnSpc>
                <a:spcPct val="115000"/>
              </a:lnSpc>
              <a:spcBef>
                <a:spcPts val="1200"/>
              </a:spcBef>
              <a:spcAft>
                <a:spcPts val="0"/>
              </a:spcAft>
              <a:buSzPct val="108108"/>
              <a:buNone/>
            </a:pPr>
            <a:r>
              <a:rPr lang="en-US"/>
              <a:t>Additionally, some applicants may be eligible for a fee waiver. If fees would be overly burdensome, consider filing an affidavit for proceeding in forma pauperis. </a:t>
            </a:r>
            <a:endParaRPr/>
          </a:p>
          <a:p>
            <a:pPr marL="0" lvl="0" indent="0" algn="l" rtl="0">
              <a:lnSpc>
                <a:spcPct val="115000"/>
              </a:lnSpc>
              <a:spcBef>
                <a:spcPts val="2400"/>
              </a:spcBef>
              <a:spcAft>
                <a:spcPts val="0"/>
              </a:spcAft>
              <a:buSzPct val="108108"/>
              <a:buNone/>
            </a:pPr>
            <a:r>
              <a:rPr lang="en-US" b="1"/>
              <a:t>DO NOT FILE without checking on complications / goals e.g. felony, birth record, and confidentiality if these apply!</a:t>
            </a:r>
            <a:endParaRPr/>
          </a:p>
          <a:p>
            <a:pPr marL="0" lvl="0" indent="0" algn="l" rtl="0">
              <a:lnSpc>
                <a:spcPct val="115000"/>
              </a:lnSpc>
              <a:spcBef>
                <a:spcPts val="2400"/>
              </a:spcBef>
              <a:spcAft>
                <a:spcPts val="1200"/>
              </a:spcAft>
              <a:buSzPct val="108108"/>
              <a:buNone/>
            </a:pP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p>
            <a:pPr marL="457200" lvl="0" indent="-228600" algn="l" rtl="0">
              <a:lnSpc>
                <a:spcPct val="100000"/>
              </a:lnSpc>
              <a:spcBef>
                <a:spcPts val="0"/>
              </a:spcBef>
              <a:spcAft>
                <a:spcPts val="0"/>
              </a:spcAft>
              <a:buSzPts val="1300"/>
              <a:buNone/>
            </a:pPr>
            <a:r>
              <a:rPr lang="en-US" dirty="0"/>
              <a:t>NAM 102 - Application for Name Change and Other Relief</a:t>
            </a:r>
            <a:endParaRPr dirty="0"/>
          </a:p>
        </p:txBody>
      </p:sp>
      <p:pic>
        <p:nvPicPr>
          <p:cNvPr id="443" name="Google Shape;443;p19"/>
          <p:cNvPicPr preferRelativeResize="0"/>
          <p:nvPr/>
        </p:nvPicPr>
        <p:blipFill rotWithShape="1">
          <a:blip r:embed="rId3">
            <a:alphaModFix/>
          </a:blip>
          <a:srcRect/>
          <a:stretch/>
        </p:blipFill>
        <p:spPr>
          <a:xfrm>
            <a:off x="4794422" y="151736"/>
            <a:ext cx="3656183" cy="4840028"/>
          </a:xfrm>
          <a:prstGeom prst="rect">
            <a:avLst/>
          </a:prstGeom>
          <a:noFill/>
          <a:ln>
            <a:noFill/>
          </a:ln>
          <a:effectLst>
            <a:outerShdw blurRad="50800" dist="38100" dir="2700000" algn="tl" rotWithShape="0">
              <a:srgbClr val="000000">
                <a:alpha val="40000"/>
              </a:srgbClr>
            </a:outerShdw>
          </a:effectLst>
        </p:spPr>
      </p:pic>
      <p:sp>
        <p:nvSpPr>
          <p:cNvPr id="444" name="Google Shape;444;p19"/>
          <p:cNvSpPr txBox="1"/>
          <p:nvPr/>
        </p:nvSpPr>
        <p:spPr>
          <a:xfrm>
            <a:off x="4992130" y="1359244"/>
            <a:ext cx="313861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Name on current legal identity documents</a:t>
            </a:r>
            <a:endParaRPr dirty="0"/>
          </a:p>
        </p:txBody>
      </p:sp>
      <p:sp>
        <p:nvSpPr>
          <p:cNvPr id="445" name="Google Shape;445;p19"/>
          <p:cNvSpPr txBox="1"/>
          <p:nvPr/>
        </p:nvSpPr>
        <p:spPr>
          <a:xfrm>
            <a:off x="5795320" y="3060631"/>
            <a:ext cx="217890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Address where mail can be received</a:t>
            </a:r>
            <a:endParaRPr/>
          </a:p>
        </p:txBody>
      </p:sp>
      <p:sp>
        <p:nvSpPr>
          <p:cNvPr id="446" name="Google Shape;446;p19"/>
          <p:cNvSpPr txBox="1"/>
          <p:nvPr/>
        </p:nvSpPr>
        <p:spPr>
          <a:xfrm>
            <a:off x="5717059" y="3686420"/>
            <a:ext cx="282557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Name and DOB on current identity documents</a:t>
            </a:r>
            <a:endParaRPr dirty="0"/>
          </a:p>
          <a:p>
            <a:pPr marL="0" marR="0" lvl="0" indent="0" algn="l" rtl="0">
              <a:lnSpc>
                <a:spcPct val="100000"/>
              </a:lnSpc>
              <a:spcBef>
                <a:spcPts val="0"/>
              </a:spcBef>
              <a:spcAft>
                <a:spcPts val="0"/>
              </a:spcAft>
              <a:buNone/>
            </a:pPr>
            <a:endParaRPr sz="9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Add line if correcting birth record to ensure the name and DOB on current birth record are in order, or for other unique history-of-name-change details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FAC60-196D-F004-D6BE-988F0BABAC46}"/>
              </a:ext>
            </a:extLst>
          </p:cNvPr>
          <p:cNvSpPr>
            <a:spLocks noGrp="1"/>
          </p:cNvSpPr>
          <p:nvPr>
            <p:ph type="body" idx="1"/>
          </p:nvPr>
        </p:nvSpPr>
        <p:spPr/>
        <p:txBody>
          <a:bodyPr/>
          <a:lstStyle/>
          <a:p>
            <a:r>
              <a:rPr lang="en-US" dirty="0"/>
              <a:t>Spouse/Child details:</a:t>
            </a:r>
          </a:p>
        </p:txBody>
      </p:sp>
      <p:pic>
        <p:nvPicPr>
          <p:cNvPr id="4" name="Picture 3">
            <a:extLst>
              <a:ext uri="{FF2B5EF4-FFF2-40B4-BE49-F238E27FC236}">
                <a16:creationId xmlns:a16="http://schemas.microsoft.com/office/drawing/2014/main" id="{E97EC812-9890-5D95-8C83-B708137E9A96}"/>
              </a:ext>
            </a:extLst>
          </p:cNvPr>
          <p:cNvPicPr>
            <a:picLocks noChangeAspect="1"/>
          </p:cNvPicPr>
          <p:nvPr/>
        </p:nvPicPr>
        <p:blipFill>
          <a:blip r:embed="rId2"/>
          <a:stretch>
            <a:fillRect/>
          </a:stretch>
        </p:blipFill>
        <p:spPr>
          <a:xfrm>
            <a:off x="2444202" y="138793"/>
            <a:ext cx="3404799" cy="4865914"/>
          </a:xfrm>
          <a:prstGeom prst="rect">
            <a:avLst/>
          </a:prstGeom>
          <a:effectLst>
            <a:outerShdw blurRad="50800" dist="38100" dir="2700000" algn="tl" rotWithShape="0">
              <a:prstClr val="black">
                <a:alpha val="40000"/>
              </a:prstClr>
            </a:outerShdw>
          </a:effectLst>
        </p:spPr>
      </p:pic>
      <p:sp>
        <p:nvSpPr>
          <p:cNvPr id="5" name="Google Shape;444;p19">
            <a:extLst>
              <a:ext uri="{FF2B5EF4-FFF2-40B4-BE49-F238E27FC236}">
                <a16:creationId xmlns:a16="http://schemas.microsoft.com/office/drawing/2014/main" id="{EDCBA8FF-A009-C88F-AFEF-6803687CECC6}"/>
              </a:ext>
            </a:extLst>
          </p:cNvPr>
          <p:cNvSpPr txBox="1"/>
          <p:nvPr/>
        </p:nvSpPr>
        <p:spPr>
          <a:xfrm>
            <a:off x="4918273" y="138793"/>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6" name="Google Shape;444;p19">
            <a:extLst>
              <a:ext uri="{FF2B5EF4-FFF2-40B4-BE49-F238E27FC236}">
                <a16:creationId xmlns:a16="http://schemas.microsoft.com/office/drawing/2014/main" id="{D3116A32-3375-3A18-B652-90F998E1186F}"/>
              </a:ext>
            </a:extLst>
          </p:cNvPr>
          <p:cNvSpPr txBox="1"/>
          <p:nvPr/>
        </p:nvSpPr>
        <p:spPr>
          <a:xfrm>
            <a:off x="3834841" y="1230086"/>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7" name="Google Shape;444;p19">
            <a:extLst>
              <a:ext uri="{FF2B5EF4-FFF2-40B4-BE49-F238E27FC236}">
                <a16:creationId xmlns:a16="http://schemas.microsoft.com/office/drawing/2014/main" id="{E0B9A61A-AAC3-19B6-E3F0-FD22212A56FA}"/>
              </a:ext>
            </a:extLst>
          </p:cNvPr>
          <p:cNvSpPr txBox="1"/>
          <p:nvPr/>
        </p:nvSpPr>
        <p:spPr>
          <a:xfrm>
            <a:off x="3119408" y="3165022"/>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Tree>
    <p:extLst>
      <p:ext uri="{BB962C8B-B14F-4D97-AF65-F5344CB8AC3E}">
        <p14:creationId xmlns:p14="http://schemas.microsoft.com/office/powerpoint/2010/main" val="257314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978527-389B-E552-8491-5414B0510828}"/>
              </a:ext>
            </a:extLst>
          </p:cNvPr>
          <p:cNvPicPr>
            <a:picLocks noChangeAspect="1"/>
          </p:cNvPicPr>
          <p:nvPr/>
        </p:nvPicPr>
        <p:blipFill>
          <a:blip r:embed="rId2"/>
          <a:stretch>
            <a:fillRect/>
          </a:stretch>
        </p:blipFill>
        <p:spPr>
          <a:xfrm>
            <a:off x="2233034" y="43330"/>
            <a:ext cx="3605081" cy="5056839"/>
          </a:xfrm>
          <a:prstGeom prst="rect">
            <a:avLst/>
          </a:prstGeom>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409FAC60-196D-F004-D6BE-988F0BABAC46}"/>
              </a:ext>
            </a:extLst>
          </p:cNvPr>
          <p:cNvSpPr>
            <a:spLocks noGrp="1"/>
          </p:cNvSpPr>
          <p:nvPr>
            <p:ph type="body" idx="1"/>
          </p:nvPr>
        </p:nvSpPr>
        <p:spPr/>
        <p:txBody>
          <a:bodyPr/>
          <a:lstStyle/>
          <a:p>
            <a:r>
              <a:rPr lang="en-US" dirty="0"/>
              <a:t>Relief:</a:t>
            </a:r>
          </a:p>
        </p:txBody>
      </p:sp>
      <p:sp>
        <p:nvSpPr>
          <p:cNvPr id="5" name="Google Shape;444;p19">
            <a:extLst>
              <a:ext uri="{FF2B5EF4-FFF2-40B4-BE49-F238E27FC236}">
                <a16:creationId xmlns:a16="http://schemas.microsoft.com/office/drawing/2014/main" id="{EDCBA8FF-A009-C88F-AFEF-6803687CECC6}"/>
              </a:ext>
            </a:extLst>
          </p:cNvPr>
          <p:cNvSpPr txBox="1"/>
          <p:nvPr/>
        </p:nvSpPr>
        <p:spPr>
          <a:xfrm>
            <a:off x="2529519" y="1701488"/>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6" name="Google Shape;444;p19">
            <a:extLst>
              <a:ext uri="{FF2B5EF4-FFF2-40B4-BE49-F238E27FC236}">
                <a16:creationId xmlns:a16="http://schemas.microsoft.com/office/drawing/2014/main" id="{D3116A32-3375-3A18-B652-90F998E1186F}"/>
              </a:ext>
            </a:extLst>
          </p:cNvPr>
          <p:cNvSpPr txBox="1"/>
          <p:nvPr/>
        </p:nvSpPr>
        <p:spPr>
          <a:xfrm>
            <a:off x="2529519" y="503464"/>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7" name="Google Shape;444;p19">
            <a:extLst>
              <a:ext uri="{FF2B5EF4-FFF2-40B4-BE49-F238E27FC236}">
                <a16:creationId xmlns:a16="http://schemas.microsoft.com/office/drawing/2014/main" id="{E0B9A61A-AAC3-19B6-E3F0-FD22212A56FA}"/>
              </a:ext>
            </a:extLst>
          </p:cNvPr>
          <p:cNvSpPr txBox="1"/>
          <p:nvPr/>
        </p:nvSpPr>
        <p:spPr>
          <a:xfrm>
            <a:off x="2529519" y="2813321"/>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9" name="Google Shape;444;p19">
            <a:extLst>
              <a:ext uri="{FF2B5EF4-FFF2-40B4-BE49-F238E27FC236}">
                <a16:creationId xmlns:a16="http://schemas.microsoft.com/office/drawing/2014/main" id="{57F4FD29-354D-F1E1-7557-0535F5D23735}"/>
              </a:ext>
            </a:extLst>
          </p:cNvPr>
          <p:cNvSpPr txBox="1"/>
          <p:nvPr/>
        </p:nvSpPr>
        <p:spPr>
          <a:xfrm>
            <a:off x="2529519" y="2524446"/>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10" name="Google Shape;444;p19">
            <a:extLst>
              <a:ext uri="{FF2B5EF4-FFF2-40B4-BE49-F238E27FC236}">
                <a16:creationId xmlns:a16="http://schemas.microsoft.com/office/drawing/2014/main" id="{00905F3E-0AE3-ADC9-C181-C753150BB3F2}"/>
              </a:ext>
            </a:extLst>
          </p:cNvPr>
          <p:cNvSpPr txBox="1"/>
          <p:nvPr/>
        </p:nvSpPr>
        <p:spPr>
          <a:xfrm>
            <a:off x="3037765" y="3198051"/>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11" name="Google Shape;444;p19">
            <a:extLst>
              <a:ext uri="{FF2B5EF4-FFF2-40B4-BE49-F238E27FC236}">
                <a16:creationId xmlns:a16="http://schemas.microsoft.com/office/drawing/2014/main" id="{BF31A284-7E14-25D3-E49E-E2186386B916}"/>
              </a:ext>
            </a:extLst>
          </p:cNvPr>
          <p:cNvSpPr txBox="1"/>
          <p:nvPr/>
        </p:nvSpPr>
        <p:spPr>
          <a:xfrm>
            <a:off x="3037765" y="3321141"/>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12" name="Google Shape;444;p19">
            <a:extLst>
              <a:ext uri="{FF2B5EF4-FFF2-40B4-BE49-F238E27FC236}">
                <a16:creationId xmlns:a16="http://schemas.microsoft.com/office/drawing/2014/main" id="{4528E784-4015-6B78-41FD-8F421B2259E5}"/>
              </a:ext>
            </a:extLst>
          </p:cNvPr>
          <p:cNvSpPr txBox="1"/>
          <p:nvPr/>
        </p:nvSpPr>
        <p:spPr>
          <a:xfrm>
            <a:off x="3715400" y="803034"/>
            <a:ext cx="141993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Current First Name</a:t>
            </a:r>
            <a:endParaRPr sz="900" dirty="0"/>
          </a:p>
        </p:txBody>
      </p:sp>
      <p:sp>
        <p:nvSpPr>
          <p:cNvPr id="13" name="Google Shape;444;p19">
            <a:extLst>
              <a:ext uri="{FF2B5EF4-FFF2-40B4-BE49-F238E27FC236}">
                <a16:creationId xmlns:a16="http://schemas.microsoft.com/office/drawing/2014/main" id="{652A23B5-2A37-A715-5428-DA5FC7CBB49C}"/>
              </a:ext>
            </a:extLst>
          </p:cNvPr>
          <p:cNvSpPr txBox="1"/>
          <p:nvPr/>
        </p:nvSpPr>
        <p:spPr>
          <a:xfrm>
            <a:off x="3715399" y="898744"/>
            <a:ext cx="110152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 “ middle </a:t>
            </a:r>
            <a:endParaRPr sz="900" dirty="0"/>
          </a:p>
        </p:txBody>
      </p:sp>
      <p:sp>
        <p:nvSpPr>
          <p:cNvPr id="14" name="Google Shape;444;p19">
            <a:extLst>
              <a:ext uri="{FF2B5EF4-FFF2-40B4-BE49-F238E27FC236}">
                <a16:creationId xmlns:a16="http://schemas.microsoft.com/office/drawing/2014/main" id="{A5CBD42C-23B2-335C-29BD-F74F898FFEA2}"/>
              </a:ext>
            </a:extLst>
          </p:cNvPr>
          <p:cNvSpPr txBox="1"/>
          <p:nvPr/>
        </p:nvSpPr>
        <p:spPr>
          <a:xfrm>
            <a:off x="3715399" y="1014140"/>
            <a:ext cx="110152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 “ last </a:t>
            </a:r>
            <a:endParaRPr sz="900" dirty="0"/>
          </a:p>
        </p:txBody>
      </p:sp>
      <p:sp>
        <p:nvSpPr>
          <p:cNvPr id="15" name="Google Shape;444;p19">
            <a:extLst>
              <a:ext uri="{FF2B5EF4-FFF2-40B4-BE49-F238E27FC236}">
                <a16:creationId xmlns:a16="http://schemas.microsoft.com/office/drawing/2014/main" id="{E1215C5B-5EA3-9DA8-31B8-61AA7C266E21}"/>
              </a:ext>
            </a:extLst>
          </p:cNvPr>
          <p:cNvSpPr txBox="1"/>
          <p:nvPr/>
        </p:nvSpPr>
        <p:spPr>
          <a:xfrm>
            <a:off x="3715399" y="1303484"/>
            <a:ext cx="110152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New First Name</a:t>
            </a:r>
            <a:endParaRPr sz="900" dirty="0"/>
          </a:p>
        </p:txBody>
      </p:sp>
      <p:sp>
        <p:nvSpPr>
          <p:cNvPr id="16" name="Google Shape;444;p19">
            <a:extLst>
              <a:ext uri="{FF2B5EF4-FFF2-40B4-BE49-F238E27FC236}">
                <a16:creationId xmlns:a16="http://schemas.microsoft.com/office/drawing/2014/main" id="{A4E75EDA-27A3-C3DA-24CD-7B014ECD6C2E}"/>
              </a:ext>
            </a:extLst>
          </p:cNvPr>
          <p:cNvSpPr txBox="1"/>
          <p:nvPr/>
        </p:nvSpPr>
        <p:spPr>
          <a:xfrm>
            <a:off x="3715399" y="1418880"/>
            <a:ext cx="130563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New Middle Name</a:t>
            </a:r>
            <a:endParaRPr sz="900" dirty="0"/>
          </a:p>
        </p:txBody>
      </p:sp>
      <p:sp>
        <p:nvSpPr>
          <p:cNvPr id="17" name="Google Shape;444;p19">
            <a:extLst>
              <a:ext uri="{FF2B5EF4-FFF2-40B4-BE49-F238E27FC236}">
                <a16:creationId xmlns:a16="http://schemas.microsoft.com/office/drawing/2014/main" id="{7D9F340A-8568-679F-F2D1-9FCB6E7EBCAA}"/>
              </a:ext>
            </a:extLst>
          </p:cNvPr>
          <p:cNvSpPr txBox="1"/>
          <p:nvPr/>
        </p:nvSpPr>
        <p:spPr>
          <a:xfrm>
            <a:off x="3715398" y="1520589"/>
            <a:ext cx="110152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New Last Name</a:t>
            </a:r>
            <a:endParaRPr sz="900" dirty="0"/>
          </a:p>
        </p:txBody>
      </p:sp>
      <p:sp>
        <p:nvSpPr>
          <p:cNvPr id="18" name="Google Shape;444;p19">
            <a:extLst>
              <a:ext uri="{FF2B5EF4-FFF2-40B4-BE49-F238E27FC236}">
                <a16:creationId xmlns:a16="http://schemas.microsoft.com/office/drawing/2014/main" id="{CD79F38B-4A59-F8DF-49EF-4537BB48A129}"/>
              </a:ext>
            </a:extLst>
          </p:cNvPr>
          <p:cNvSpPr txBox="1"/>
          <p:nvPr/>
        </p:nvSpPr>
        <p:spPr>
          <a:xfrm>
            <a:off x="3715398" y="2125119"/>
            <a:ext cx="110152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New First Name</a:t>
            </a:r>
            <a:endParaRPr sz="900" dirty="0"/>
          </a:p>
        </p:txBody>
      </p:sp>
      <p:sp>
        <p:nvSpPr>
          <p:cNvPr id="19" name="Google Shape;444;p19">
            <a:extLst>
              <a:ext uri="{FF2B5EF4-FFF2-40B4-BE49-F238E27FC236}">
                <a16:creationId xmlns:a16="http://schemas.microsoft.com/office/drawing/2014/main" id="{792C0298-D794-178C-FAC9-DED829B5CA10}"/>
              </a:ext>
            </a:extLst>
          </p:cNvPr>
          <p:cNvSpPr txBox="1"/>
          <p:nvPr/>
        </p:nvSpPr>
        <p:spPr>
          <a:xfrm>
            <a:off x="3707232" y="2342043"/>
            <a:ext cx="110152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New Last Name</a:t>
            </a:r>
            <a:endParaRPr sz="900" dirty="0"/>
          </a:p>
        </p:txBody>
      </p:sp>
      <p:sp>
        <p:nvSpPr>
          <p:cNvPr id="20" name="Google Shape;444;p19">
            <a:extLst>
              <a:ext uri="{FF2B5EF4-FFF2-40B4-BE49-F238E27FC236}">
                <a16:creationId xmlns:a16="http://schemas.microsoft.com/office/drawing/2014/main" id="{D96EA4DC-9CD2-DB15-C569-58C9D9188417}"/>
              </a:ext>
            </a:extLst>
          </p:cNvPr>
          <p:cNvSpPr txBox="1"/>
          <p:nvPr/>
        </p:nvSpPr>
        <p:spPr>
          <a:xfrm>
            <a:off x="3715400" y="2232429"/>
            <a:ext cx="130563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FF0000"/>
                </a:solidFill>
                <a:latin typeface="Arial"/>
                <a:ea typeface="Arial"/>
                <a:cs typeface="Arial"/>
                <a:sym typeface="Arial"/>
              </a:rPr>
              <a:t>New Middle Name</a:t>
            </a:r>
            <a:endParaRPr sz="900" dirty="0"/>
          </a:p>
        </p:txBody>
      </p:sp>
      <p:sp>
        <p:nvSpPr>
          <p:cNvPr id="21" name="Google Shape;444;p19">
            <a:extLst>
              <a:ext uri="{FF2B5EF4-FFF2-40B4-BE49-F238E27FC236}">
                <a16:creationId xmlns:a16="http://schemas.microsoft.com/office/drawing/2014/main" id="{DE7A2DF0-0473-315F-F80C-937480E281E8}"/>
              </a:ext>
            </a:extLst>
          </p:cNvPr>
          <p:cNvSpPr txBox="1"/>
          <p:nvPr/>
        </p:nvSpPr>
        <p:spPr>
          <a:xfrm>
            <a:off x="4021235" y="2631387"/>
            <a:ext cx="175907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[SAAB]        [Corrected marker]</a:t>
            </a:r>
            <a:endParaRPr sz="900" dirty="0"/>
          </a:p>
        </p:txBody>
      </p:sp>
    </p:spTree>
    <p:extLst>
      <p:ext uri="{BB962C8B-B14F-4D97-AF65-F5344CB8AC3E}">
        <p14:creationId xmlns:p14="http://schemas.microsoft.com/office/powerpoint/2010/main" val="139000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0D341A-D9D9-DD8E-8AF1-94CD7A7D7E25}"/>
              </a:ext>
            </a:extLst>
          </p:cNvPr>
          <p:cNvPicPr>
            <a:picLocks noChangeAspect="1"/>
          </p:cNvPicPr>
          <p:nvPr/>
        </p:nvPicPr>
        <p:blipFill>
          <a:blip r:embed="rId2"/>
          <a:stretch>
            <a:fillRect/>
          </a:stretch>
        </p:blipFill>
        <p:spPr>
          <a:xfrm>
            <a:off x="368445" y="374900"/>
            <a:ext cx="3857283" cy="3723246"/>
          </a:xfrm>
          <a:prstGeom prst="rect">
            <a:avLst/>
          </a:prstGeom>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409FAC60-196D-F004-D6BE-988F0BABAC46}"/>
              </a:ext>
            </a:extLst>
          </p:cNvPr>
          <p:cNvSpPr>
            <a:spLocks noGrp="1"/>
          </p:cNvSpPr>
          <p:nvPr>
            <p:ph type="body" idx="1"/>
          </p:nvPr>
        </p:nvSpPr>
        <p:spPr/>
        <p:txBody>
          <a:bodyPr/>
          <a:lstStyle/>
          <a:p>
            <a:r>
              <a:rPr lang="en-US" dirty="0"/>
              <a:t>Spouse/Child details:</a:t>
            </a:r>
          </a:p>
        </p:txBody>
      </p:sp>
      <p:sp>
        <p:nvSpPr>
          <p:cNvPr id="5" name="Google Shape;444;p19">
            <a:extLst>
              <a:ext uri="{FF2B5EF4-FFF2-40B4-BE49-F238E27FC236}">
                <a16:creationId xmlns:a16="http://schemas.microsoft.com/office/drawing/2014/main" id="{EDCBA8FF-A009-C88F-AFEF-6803687CECC6}"/>
              </a:ext>
            </a:extLst>
          </p:cNvPr>
          <p:cNvSpPr txBox="1"/>
          <p:nvPr/>
        </p:nvSpPr>
        <p:spPr>
          <a:xfrm>
            <a:off x="713666" y="530679"/>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sp>
        <p:nvSpPr>
          <p:cNvPr id="6" name="Google Shape;444;p19">
            <a:extLst>
              <a:ext uri="{FF2B5EF4-FFF2-40B4-BE49-F238E27FC236}">
                <a16:creationId xmlns:a16="http://schemas.microsoft.com/office/drawing/2014/main" id="{D3116A32-3375-3A18-B652-90F998E1186F}"/>
              </a:ext>
            </a:extLst>
          </p:cNvPr>
          <p:cNvSpPr txBox="1"/>
          <p:nvPr/>
        </p:nvSpPr>
        <p:spPr>
          <a:xfrm>
            <a:off x="955221" y="1053518"/>
            <a:ext cx="3616779"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Follow court Instructions for how to list; err on side of disclosure or help client look </a:t>
            </a:r>
            <a:r>
              <a:rPr lang="en-US" sz="900" dirty="0" err="1">
                <a:solidFill>
                  <a:srgbClr val="FF0000"/>
                </a:solidFill>
              </a:rPr>
              <a:t>up.Original</a:t>
            </a:r>
            <a:r>
              <a:rPr lang="en-US" sz="900" dirty="0">
                <a:solidFill>
                  <a:srgbClr val="FF0000"/>
                </a:solidFill>
              </a:rPr>
              <a:t> intent was self-attest, courts are now requiring background check more</a:t>
            </a:r>
            <a:endParaRPr sz="900" dirty="0"/>
          </a:p>
        </p:txBody>
      </p:sp>
      <p:sp>
        <p:nvSpPr>
          <p:cNvPr id="7" name="Google Shape;444;p19">
            <a:extLst>
              <a:ext uri="{FF2B5EF4-FFF2-40B4-BE49-F238E27FC236}">
                <a16:creationId xmlns:a16="http://schemas.microsoft.com/office/drawing/2014/main" id="{E0B9A61A-AAC3-19B6-E3F0-FD22212A56FA}"/>
              </a:ext>
            </a:extLst>
          </p:cNvPr>
          <p:cNvSpPr txBox="1"/>
          <p:nvPr/>
        </p:nvSpPr>
        <p:spPr>
          <a:xfrm>
            <a:off x="1527373" y="2739314"/>
            <a:ext cx="2415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FF0000"/>
                </a:solidFill>
                <a:latin typeface="Arial"/>
                <a:ea typeface="Arial"/>
                <a:cs typeface="Arial"/>
                <a:sym typeface="Arial"/>
              </a:rPr>
              <a:t>x</a:t>
            </a:r>
            <a:endParaRPr dirty="0"/>
          </a:p>
        </p:txBody>
      </p:sp>
      <p:pic>
        <p:nvPicPr>
          <p:cNvPr id="10" name="Picture 9">
            <a:extLst>
              <a:ext uri="{FF2B5EF4-FFF2-40B4-BE49-F238E27FC236}">
                <a16:creationId xmlns:a16="http://schemas.microsoft.com/office/drawing/2014/main" id="{52D8561B-C021-EDF2-30AD-CAE014F3994D}"/>
              </a:ext>
            </a:extLst>
          </p:cNvPr>
          <p:cNvPicPr>
            <a:picLocks noChangeAspect="1"/>
          </p:cNvPicPr>
          <p:nvPr/>
        </p:nvPicPr>
        <p:blipFill>
          <a:blip r:embed="rId3"/>
          <a:stretch>
            <a:fillRect/>
          </a:stretch>
        </p:blipFill>
        <p:spPr>
          <a:xfrm>
            <a:off x="5158776" y="130628"/>
            <a:ext cx="3477670" cy="4882243"/>
          </a:xfrm>
          <a:prstGeom prst="rect">
            <a:avLst/>
          </a:prstGeom>
          <a:effectLst>
            <a:outerShdw blurRad="50800" dist="38100" dir="2700000" algn="tl" rotWithShape="0">
              <a:prstClr val="black">
                <a:alpha val="40000"/>
              </a:prstClr>
            </a:outerShdw>
          </a:effectLst>
        </p:spPr>
      </p:pic>
      <p:sp>
        <p:nvSpPr>
          <p:cNvPr id="16" name="Google Shape;444;p19">
            <a:extLst>
              <a:ext uri="{FF2B5EF4-FFF2-40B4-BE49-F238E27FC236}">
                <a16:creationId xmlns:a16="http://schemas.microsoft.com/office/drawing/2014/main" id="{24F1D9C9-A924-7FB0-F49C-1B8CED11A27A}"/>
              </a:ext>
            </a:extLst>
          </p:cNvPr>
          <p:cNvSpPr txBox="1"/>
          <p:nvPr/>
        </p:nvSpPr>
        <p:spPr>
          <a:xfrm>
            <a:off x="5723164" y="1307413"/>
            <a:ext cx="281188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Consider children’s birth records, marriage license,</a:t>
            </a:r>
          </a:p>
          <a:p>
            <a:pPr marL="0" marR="0" lvl="0" indent="0" algn="l" rtl="0">
              <a:lnSpc>
                <a:spcPct val="100000"/>
              </a:lnSpc>
              <a:spcBef>
                <a:spcPts val="0"/>
              </a:spcBef>
              <a:spcAft>
                <a:spcPts val="0"/>
              </a:spcAft>
              <a:buNone/>
            </a:pPr>
            <a:r>
              <a:rPr lang="en-US" sz="900" dirty="0">
                <a:solidFill>
                  <a:srgbClr val="FF0000"/>
                </a:solidFill>
              </a:rPr>
              <a:t>and other personal factors</a:t>
            </a:r>
            <a:endParaRPr sz="900" dirty="0">
              <a:solidFill>
                <a:srgbClr val="FF0000"/>
              </a:solidFill>
            </a:endParaRPr>
          </a:p>
        </p:txBody>
      </p:sp>
      <p:sp>
        <p:nvSpPr>
          <p:cNvPr id="17" name="Google Shape;444;p19">
            <a:extLst>
              <a:ext uri="{FF2B5EF4-FFF2-40B4-BE49-F238E27FC236}">
                <a16:creationId xmlns:a16="http://schemas.microsoft.com/office/drawing/2014/main" id="{E1761BAC-8544-6A83-A1E9-1F92142B10DD}"/>
              </a:ext>
            </a:extLst>
          </p:cNvPr>
          <p:cNvSpPr txBox="1"/>
          <p:nvPr/>
        </p:nvSpPr>
        <p:spPr>
          <a:xfrm>
            <a:off x="6180364" y="1836964"/>
            <a:ext cx="21526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No notary required</a:t>
            </a:r>
            <a:endParaRPr sz="900" dirty="0"/>
          </a:p>
        </p:txBody>
      </p:sp>
    </p:spTree>
    <p:extLst>
      <p:ext uri="{BB962C8B-B14F-4D97-AF65-F5344CB8AC3E}">
        <p14:creationId xmlns:p14="http://schemas.microsoft.com/office/powerpoint/2010/main" val="237269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a:t>Introduction to ID Document Corrections Process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B44018-0C67-50FB-C7F6-8F706CB51741}"/>
              </a:ext>
            </a:extLst>
          </p:cNvPr>
          <p:cNvPicPr>
            <a:picLocks noChangeAspect="1"/>
          </p:cNvPicPr>
          <p:nvPr/>
        </p:nvPicPr>
        <p:blipFill>
          <a:blip r:embed="rId2"/>
          <a:stretch>
            <a:fillRect/>
          </a:stretch>
        </p:blipFill>
        <p:spPr>
          <a:xfrm>
            <a:off x="2821096" y="0"/>
            <a:ext cx="3501808" cy="5143500"/>
          </a:xfrm>
          <a:prstGeom prst="rect">
            <a:avLst/>
          </a:prstGeom>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848A30A2-5415-0720-769E-56E531C917F9}"/>
              </a:ext>
            </a:extLst>
          </p:cNvPr>
          <p:cNvSpPr>
            <a:spLocks noGrp="1"/>
          </p:cNvSpPr>
          <p:nvPr>
            <p:ph type="body" idx="1"/>
          </p:nvPr>
        </p:nvSpPr>
        <p:spPr/>
        <p:txBody>
          <a:bodyPr/>
          <a:lstStyle/>
          <a:p>
            <a:r>
              <a:rPr lang="en-US" dirty="0"/>
              <a:t>NAM103 – Criminal History Check Release</a:t>
            </a:r>
          </a:p>
        </p:txBody>
      </p:sp>
      <p:sp>
        <p:nvSpPr>
          <p:cNvPr id="5" name="Google Shape;444;p19">
            <a:extLst>
              <a:ext uri="{FF2B5EF4-FFF2-40B4-BE49-F238E27FC236}">
                <a16:creationId xmlns:a16="http://schemas.microsoft.com/office/drawing/2014/main" id="{045A783E-2028-C85E-4545-3EC626EAEB8D}"/>
              </a:ext>
            </a:extLst>
          </p:cNvPr>
          <p:cNvSpPr txBox="1"/>
          <p:nvPr/>
        </p:nvSpPr>
        <p:spPr>
          <a:xfrm>
            <a:off x="3331028" y="1583871"/>
            <a:ext cx="21526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On current legal identity documents</a:t>
            </a:r>
            <a:endParaRPr sz="900" dirty="0"/>
          </a:p>
        </p:txBody>
      </p:sp>
      <p:sp>
        <p:nvSpPr>
          <p:cNvPr id="6" name="Google Shape;444;p19">
            <a:extLst>
              <a:ext uri="{FF2B5EF4-FFF2-40B4-BE49-F238E27FC236}">
                <a16:creationId xmlns:a16="http://schemas.microsoft.com/office/drawing/2014/main" id="{8DCBB127-7C60-2456-74A7-01AB60554D0E}"/>
              </a:ext>
            </a:extLst>
          </p:cNvPr>
          <p:cNvSpPr txBox="1"/>
          <p:nvPr/>
        </p:nvSpPr>
        <p:spPr>
          <a:xfrm>
            <a:off x="3037113" y="2073729"/>
            <a:ext cx="277585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For background check / police purposes</a:t>
            </a:r>
            <a:endParaRPr sz="900" dirty="0"/>
          </a:p>
        </p:txBody>
      </p:sp>
      <p:sp>
        <p:nvSpPr>
          <p:cNvPr id="7" name="Google Shape;444;p19">
            <a:extLst>
              <a:ext uri="{FF2B5EF4-FFF2-40B4-BE49-F238E27FC236}">
                <a16:creationId xmlns:a16="http://schemas.microsoft.com/office/drawing/2014/main" id="{57DADA7C-F69C-6542-AED4-EDC6DD539144}"/>
              </a:ext>
            </a:extLst>
          </p:cNvPr>
          <p:cNvSpPr txBox="1"/>
          <p:nvPr/>
        </p:nvSpPr>
        <p:spPr>
          <a:xfrm>
            <a:off x="6322904" y="2524956"/>
            <a:ext cx="2152650"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&lt;- whatever the government would probably have on file, or whatever you want</a:t>
            </a:r>
            <a:endParaRPr sz="900" dirty="0"/>
          </a:p>
        </p:txBody>
      </p:sp>
      <p:sp>
        <p:nvSpPr>
          <p:cNvPr id="8" name="Google Shape;444;p19">
            <a:extLst>
              <a:ext uri="{FF2B5EF4-FFF2-40B4-BE49-F238E27FC236}">
                <a16:creationId xmlns:a16="http://schemas.microsoft.com/office/drawing/2014/main" id="{313FCEF6-0C8F-D921-589C-6C440F011FFF}"/>
              </a:ext>
            </a:extLst>
          </p:cNvPr>
          <p:cNvSpPr txBox="1"/>
          <p:nvPr/>
        </p:nvSpPr>
        <p:spPr>
          <a:xfrm>
            <a:off x="328025" y="3049365"/>
            <a:ext cx="274864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On minor version, Applicant parent signs; background check required for 10yo+</a:t>
            </a:r>
            <a:endParaRPr sz="900" dirty="0"/>
          </a:p>
        </p:txBody>
      </p:sp>
    </p:spTree>
    <p:extLst>
      <p:ext uri="{BB962C8B-B14F-4D97-AF65-F5344CB8AC3E}">
        <p14:creationId xmlns:p14="http://schemas.microsoft.com/office/powerpoint/2010/main" val="47915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EA14C-4EC3-B360-97DD-235FCBAD7D55}"/>
              </a:ext>
            </a:extLst>
          </p:cNvPr>
          <p:cNvSpPr>
            <a:spLocks noGrp="1"/>
          </p:cNvSpPr>
          <p:nvPr>
            <p:ph type="body" idx="1"/>
          </p:nvPr>
        </p:nvSpPr>
        <p:spPr/>
        <p:txBody>
          <a:bodyPr/>
          <a:lstStyle/>
          <a:p>
            <a:r>
              <a:rPr lang="en-US" dirty="0"/>
              <a:t>NAM107 - Proposed Order</a:t>
            </a:r>
          </a:p>
        </p:txBody>
      </p:sp>
      <p:pic>
        <p:nvPicPr>
          <p:cNvPr id="4" name="Picture 3">
            <a:extLst>
              <a:ext uri="{FF2B5EF4-FFF2-40B4-BE49-F238E27FC236}">
                <a16:creationId xmlns:a16="http://schemas.microsoft.com/office/drawing/2014/main" id="{54463018-0B28-416A-012E-8361802D9FD8}"/>
              </a:ext>
            </a:extLst>
          </p:cNvPr>
          <p:cNvPicPr>
            <a:picLocks noChangeAspect="1"/>
          </p:cNvPicPr>
          <p:nvPr/>
        </p:nvPicPr>
        <p:blipFill>
          <a:blip r:embed="rId2"/>
          <a:stretch>
            <a:fillRect/>
          </a:stretch>
        </p:blipFill>
        <p:spPr>
          <a:xfrm>
            <a:off x="2608506" y="0"/>
            <a:ext cx="3926988" cy="51435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3D6BD8A-701E-ADD0-4899-6604BBA25A0E}"/>
              </a:ext>
            </a:extLst>
          </p:cNvPr>
          <p:cNvPicPr>
            <a:picLocks noChangeAspect="1"/>
          </p:cNvPicPr>
          <p:nvPr/>
        </p:nvPicPr>
        <p:blipFill>
          <a:blip r:embed="rId2"/>
          <a:stretch>
            <a:fillRect/>
          </a:stretch>
        </p:blipFill>
        <p:spPr>
          <a:xfrm>
            <a:off x="2608506" y="0"/>
            <a:ext cx="3926988" cy="5143500"/>
          </a:xfrm>
          <a:prstGeom prst="rect">
            <a:avLst/>
          </a:prstGeom>
        </p:spPr>
      </p:pic>
      <p:sp>
        <p:nvSpPr>
          <p:cNvPr id="7" name="Google Shape;444;p19">
            <a:extLst>
              <a:ext uri="{FF2B5EF4-FFF2-40B4-BE49-F238E27FC236}">
                <a16:creationId xmlns:a16="http://schemas.microsoft.com/office/drawing/2014/main" id="{CDCFF93B-5856-FC85-5112-1A1131BA16D4}"/>
              </a:ext>
            </a:extLst>
          </p:cNvPr>
          <p:cNvSpPr txBox="1"/>
          <p:nvPr/>
        </p:nvSpPr>
        <p:spPr>
          <a:xfrm>
            <a:off x="1286933" y="1253220"/>
            <a:ext cx="147259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Both names in caption:</a:t>
            </a:r>
            <a:endParaRPr sz="900" dirty="0"/>
          </a:p>
        </p:txBody>
      </p:sp>
    </p:spTree>
    <p:extLst>
      <p:ext uri="{BB962C8B-B14F-4D97-AF65-F5344CB8AC3E}">
        <p14:creationId xmlns:p14="http://schemas.microsoft.com/office/powerpoint/2010/main" val="234548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EA14C-4EC3-B360-97DD-235FCBAD7D55}"/>
              </a:ext>
            </a:extLst>
          </p:cNvPr>
          <p:cNvSpPr>
            <a:spLocks noGrp="1"/>
          </p:cNvSpPr>
          <p:nvPr>
            <p:ph type="body" idx="1"/>
          </p:nvPr>
        </p:nvSpPr>
        <p:spPr/>
        <p:txBody>
          <a:bodyPr/>
          <a:lstStyle/>
          <a:p>
            <a:r>
              <a:rPr lang="en-US" dirty="0"/>
              <a:t>NAM107 - Proposed Order</a:t>
            </a:r>
          </a:p>
        </p:txBody>
      </p:sp>
      <p:pic>
        <p:nvPicPr>
          <p:cNvPr id="4" name="Picture 3">
            <a:extLst>
              <a:ext uri="{FF2B5EF4-FFF2-40B4-BE49-F238E27FC236}">
                <a16:creationId xmlns:a16="http://schemas.microsoft.com/office/drawing/2014/main" id="{54463018-0B28-416A-012E-8361802D9FD8}"/>
              </a:ext>
            </a:extLst>
          </p:cNvPr>
          <p:cNvPicPr>
            <a:picLocks noChangeAspect="1"/>
          </p:cNvPicPr>
          <p:nvPr/>
        </p:nvPicPr>
        <p:blipFill>
          <a:blip r:embed="rId2"/>
          <a:stretch>
            <a:fillRect/>
          </a:stretch>
        </p:blipFill>
        <p:spPr>
          <a:xfrm>
            <a:off x="2608506" y="0"/>
            <a:ext cx="3926988" cy="51435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3D6BD8A-701E-ADD0-4899-6604BBA25A0E}"/>
              </a:ext>
            </a:extLst>
          </p:cNvPr>
          <p:cNvPicPr>
            <a:picLocks noChangeAspect="1"/>
          </p:cNvPicPr>
          <p:nvPr/>
        </p:nvPicPr>
        <p:blipFill>
          <a:blip r:embed="rId2"/>
          <a:stretch>
            <a:fillRect/>
          </a:stretch>
        </p:blipFill>
        <p:spPr>
          <a:xfrm>
            <a:off x="2608506" y="0"/>
            <a:ext cx="3926988" cy="5143500"/>
          </a:xfrm>
          <a:prstGeom prst="rect">
            <a:avLst/>
          </a:prstGeom>
        </p:spPr>
      </p:pic>
      <p:sp>
        <p:nvSpPr>
          <p:cNvPr id="7" name="Google Shape;444;p19">
            <a:extLst>
              <a:ext uri="{FF2B5EF4-FFF2-40B4-BE49-F238E27FC236}">
                <a16:creationId xmlns:a16="http://schemas.microsoft.com/office/drawing/2014/main" id="{CDCFF93B-5856-FC85-5112-1A1131BA16D4}"/>
              </a:ext>
            </a:extLst>
          </p:cNvPr>
          <p:cNvSpPr txBox="1"/>
          <p:nvPr/>
        </p:nvSpPr>
        <p:spPr>
          <a:xfrm>
            <a:off x="547008" y="498021"/>
            <a:ext cx="196759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Same content without the “from” -</a:t>
            </a:r>
            <a:endParaRPr sz="900" dirty="0"/>
          </a:p>
        </p:txBody>
      </p:sp>
      <p:pic>
        <p:nvPicPr>
          <p:cNvPr id="5" name="Picture 4">
            <a:extLst>
              <a:ext uri="{FF2B5EF4-FFF2-40B4-BE49-F238E27FC236}">
                <a16:creationId xmlns:a16="http://schemas.microsoft.com/office/drawing/2014/main" id="{EACC6EE9-ACAA-DE04-52DE-FDEFE1960F82}"/>
              </a:ext>
            </a:extLst>
          </p:cNvPr>
          <p:cNvPicPr>
            <a:picLocks noChangeAspect="1"/>
          </p:cNvPicPr>
          <p:nvPr/>
        </p:nvPicPr>
        <p:blipFill>
          <a:blip r:embed="rId3"/>
          <a:stretch>
            <a:fillRect/>
          </a:stretch>
        </p:blipFill>
        <p:spPr>
          <a:xfrm>
            <a:off x="2611537" y="0"/>
            <a:ext cx="3920925" cy="5143500"/>
          </a:xfrm>
          <a:prstGeom prst="rect">
            <a:avLst/>
          </a:prstGeom>
        </p:spPr>
      </p:pic>
      <p:pic>
        <p:nvPicPr>
          <p:cNvPr id="9" name="Picture 8">
            <a:extLst>
              <a:ext uri="{FF2B5EF4-FFF2-40B4-BE49-F238E27FC236}">
                <a16:creationId xmlns:a16="http://schemas.microsoft.com/office/drawing/2014/main" id="{270C61AA-98F2-3B2B-4196-3E2E77E48268}"/>
              </a:ext>
            </a:extLst>
          </p:cNvPr>
          <p:cNvPicPr>
            <a:picLocks noChangeAspect="1"/>
          </p:cNvPicPr>
          <p:nvPr/>
        </p:nvPicPr>
        <p:blipFill>
          <a:blip r:embed="rId3"/>
          <a:stretch>
            <a:fillRect/>
          </a:stretch>
        </p:blipFill>
        <p:spPr>
          <a:xfrm>
            <a:off x="2611537" y="0"/>
            <a:ext cx="3920925" cy="5143500"/>
          </a:xfrm>
          <a:prstGeom prst="rect">
            <a:avLst/>
          </a:prstGeom>
        </p:spPr>
      </p:pic>
      <p:sp>
        <p:nvSpPr>
          <p:cNvPr id="10" name="Google Shape;444;p19">
            <a:extLst>
              <a:ext uri="{FF2B5EF4-FFF2-40B4-BE49-F238E27FC236}">
                <a16:creationId xmlns:a16="http://schemas.microsoft.com/office/drawing/2014/main" id="{02C9036D-E95A-0B41-EDE1-93CC8CAD25EA}"/>
              </a:ext>
            </a:extLst>
          </p:cNvPr>
          <p:cNvSpPr txBox="1"/>
          <p:nvPr/>
        </p:nvSpPr>
        <p:spPr>
          <a:xfrm>
            <a:off x="4678136" y="4408713"/>
            <a:ext cx="42127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dirty="0">
                <a:solidFill>
                  <a:srgbClr val="FF0000"/>
                </a:solidFill>
              </a:rPr>
              <a:t>&lt;- the Court filing or self-help desk might tell them not to fill out below this line.    But, we do recommend filling it out. Mistakes are not uncommon</a:t>
            </a:r>
            <a:endParaRPr sz="900" dirty="0"/>
          </a:p>
        </p:txBody>
      </p:sp>
    </p:spTree>
    <p:extLst>
      <p:ext uri="{BB962C8B-B14F-4D97-AF65-F5344CB8AC3E}">
        <p14:creationId xmlns:p14="http://schemas.microsoft.com/office/powerpoint/2010/main" val="139609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0"/>
          <p:cNvSpPr txBox="1">
            <a:spLocks noGrp="1"/>
          </p:cNvSpPr>
          <p:nvPr>
            <p:ph type="ctrTitle"/>
          </p:nvPr>
        </p:nvSpPr>
        <p:spPr>
          <a:xfrm>
            <a:off x="1419700" y="1822825"/>
            <a:ext cx="6272400" cy="1448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US"/>
              <a:t>Gender Marker Corrections</a:t>
            </a:r>
            <a:endParaRPr/>
          </a:p>
        </p:txBody>
      </p:sp>
      <p:sp>
        <p:nvSpPr>
          <p:cNvPr id="453" name="Google Shape;453;p20"/>
          <p:cNvSpPr txBox="1">
            <a:spLocks noGrp="1"/>
          </p:cNvSpPr>
          <p:nvPr>
            <p:ph type="subTitle" idx="1"/>
          </p:nvPr>
        </p:nvSpPr>
        <p:spPr>
          <a:xfrm>
            <a:off x="1861900" y="3270923"/>
            <a:ext cx="5358000" cy="664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600"/>
              <a:buNone/>
            </a:pPr>
            <a:r>
              <a:rPr lang="en-US"/>
              <a:t>Letters, enby markers, and interstate jurisdiction, oh my</a:t>
            </a:r>
            <a:endParaRPr/>
          </a:p>
          <a:p>
            <a:pPr marL="0" lvl="0" indent="0" algn="ctr" rtl="0">
              <a:lnSpc>
                <a:spcPct val="100000"/>
              </a:lnSpc>
              <a:spcBef>
                <a:spcPts val="0"/>
              </a:spcBef>
              <a:spcAft>
                <a:spcPts val="0"/>
              </a:spcAft>
              <a:buSzPts val="16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1"/>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Name Change Application - Birth Certificate Correction</a:t>
            </a:r>
            <a:endParaRPr/>
          </a:p>
        </p:txBody>
      </p:sp>
      <p:sp>
        <p:nvSpPr>
          <p:cNvPr id="459" name="Google Shape;459;p21"/>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US"/>
              <a:t>In addition to the name change, applicants may also seek an order that the name and / or gender marker on their birth certificate be updated.</a:t>
            </a:r>
            <a:endParaRPr/>
          </a:p>
          <a:p>
            <a:pPr marL="0" lvl="0" indent="0" algn="l" rtl="0">
              <a:lnSpc>
                <a:spcPct val="115000"/>
              </a:lnSpc>
              <a:spcBef>
                <a:spcPts val="1200"/>
              </a:spcBef>
              <a:spcAft>
                <a:spcPts val="0"/>
              </a:spcAft>
              <a:buSzPct val="108108"/>
              <a:buNone/>
            </a:pPr>
            <a:r>
              <a:rPr lang="en-US"/>
              <a:t>Applicable standard is found in </a:t>
            </a:r>
            <a:r>
              <a:rPr lang="en-US" b="1"/>
              <a:t>Minn. Stat § 144.218 Subd. 4.</a:t>
            </a:r>
            <a:endParaRPr/>
          </a:p>
          <a:p>
            <a:pPr marL="457200" lvl="0" indent="-311150" algn="l" rtl="0">
              <a:lnSpc>
                <a:spcPct val="115000"/>
              </a:lnSpc>
              <a:spcBef>
                <a:spcPts val="1200"/>
              </a:spcBef>
              <a:spcAft>
                <a:spcPts val="0"/>
              </a:spcAft>
              <a:buSzPct val="108108"/>
              <a:buChar char="●"/>
            </a:pPr>
            <a:r>
              <a:rPr lang="en-US"/>
              <a:t>Court may order the amendment of a birth record if the record is incomplete, inaccurate, or false.</a:t>
            </a:r>
            <a:endParaRPr/>
          </a:p>
          <a:p>
            <a:pPr marL="457200" lvl="0" indent="-311150" algn="l" rtl="0">
              <a:lnSpc>
                <a:spcPct val="115000"/>
              </a:lnSpc>
              <a:spcBef>
                <a:spcPts val="0"/>
              </a:spcBef>
              <a:spcAft>
                <a:spcPts val="0"/>
              </a:spcAft>
              <a:buSzPct val="108108"/>
              <a:buChar char="●"/>
            </a:pPr>
            <a:r>
              <a:rPr lang="en-US"/>
              <a:t>Under </a:t>
            </a:r>
            <a:r>
              <a:rPr lang="en-US" b="1"/>
              <a:t>Minn. Stat. § 144.2181(c)</a:t>
            </a:r>
            <a:r>
              <a:rPr lang="en-US"/>
              <a:t>, the state registrar shall amend a birth record upon receipt of a court order.</a:t>
            </a:r>
            <a:endParaRPr/>
          </a:p>
          <a:p>
            <a:pPr marL="0" lvl="0" indent="0" algn="l" rtl="0">
              <a:lnSpc>
                <a:spcPct val="115000"/>
              </a:lnSpc>
              <a:spcBef>
                <a:spcPts val="1200"/>
              </a:spcBef>
              <a:spcAft>
                <a:spcPts val="1200"/>
              </a:spcAft>
              <a:buSzPct val="108108"/>
              <a:buNone/>
            </a:pPr>
            <a:r>
              <a:rPr lang="en-US"/>
              <a:t>Some judges require additional information to establish that the gender marker on the record is inaccurate. </a:t>
            </a:r>
            <a:br>
              <a:rPr lang="en-US"/>
            </a:br>
            <a:r>
              <a:rPr lang="en-US"/>
              <a:t>Most commonly, an </a:t>
            </a:r>
            <a:r>
              <a:rPr lang="en-US" b="1"/>
              <a:t>ACT letter</a:t>
            </a:r>
            <a:r>
              <a:rPr lang="en-US"/>
              <a:t> (appropriate clinical treatment): a letter from the applicant’s physician that states that the applicant has received appropriate clinical treatment to transition to a different gender.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2"/>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1300"/>
              <a:buNone/>
            </a:pPr>
            <a:r>
              <a:rPr lang="en-US" b="1" dirty="0"/>
              <a:t>Example of ACT Letter text</a:t>
            </a:r>
            <a:endParaRPr b="1" dirty="0"/>
          </a:p>
        </p:txBody>
      </p:sp>
      <p:sp>
        <p:nvSpPr>
          <p:cNvPr id="465" name="Google Shape;465;p22"/>
          <p:cNvSpPr txBox="1"/>
          <p:nvPr/>
        </p:nvSpPr>
        <p:spPr>
          <a:xfrm>
            <a:off x="476100" y="270750"/>
            <a:ext cx="8191800" cy="440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PHYSICIAN LETTERHEAD</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I, </a:t>
            </a:r>
            <a:r>
              <a:rPr lang="en-US" sz="1450" b="0" i="1" u="sng" strike="noStrike" cap="none" dirty="0">
                <a:solidFill>
                  <a:srgbClr val="2B2D33"/>
                </a:solidFill>
                <a:latin typeface="Arial"/>
                <a:ea typeface="Arial"/>
                <a:cs typeface="Arial"/>
                <a:sym typeface="Arial"/>
              </a:rPr>
              <a:t>Physician’s Full Name</a:t>
            </a:r>
            <a:r>
              <a:rPr lang="en-US" sz="1450" b="0" i="1" u="none" strike="noStrike" cap="none" dirty="0">
                <a:solidFill>
                  <a:srgbClr val="2B2D33"/>
                </a:solidFill>
                <a:latin typeface="Arial"/>
                <a:ea typeface="Arial"/>
                <a:cs typeface="Arial"/>
                <a:sym typeface="Arial"/>
              </a:rPr>
              <a:t>, </a:t>
            </a:r>
            <a:r>
              <a:rPr lang="en-US" sz="1450" b="0" i="1" u="sng" strike="noStrike" cap="none" dirty="0">
                <a:solidFill>
                  <a:srgbClr val="2B2D33"/>
                </a:solidFill>
                <a:latin typeface="Arial"/>
                <a:ea typeface="Arial"/>
                <a:cs typeface="Arial"/>
                <a:sym typeface="Arial"/>
              </a:rPr>
              <a:t>Physician’s medical license or certificate number</a:t>
            </a:r>
            <a:r>
              <a:rPr lang="en-US" sz="1450" b="0" i="1" u="none" strike="noStrike" cap="none" dirty="0">
                <a:solidFill>
                  <a:srgbClr val="2B2D33"/>
                </a:solidFill>
                <a:latin typeface="Arial"/>
                <a:ea typeface="Arial"/>
                <a:cs typeface="Arial"/>
                <a:sym typeface="Arial"/>
              </a:rPr>
              <a:t>, </a:t>
            </a:r>
            <a:r>
              <a:rPr lang="en-US" sz="1450" b="0" i="1" u="sng" strike="noStrike" cap="none" dirty="0">
                <a:solidFill>
                  <a:srgbClr val="2B2D33"/>
                </a:solidFill>
                <a:latin typeface="Arial"/>
                <a:ea typeface="Arial"/>
                <a:cs typeface="Arial"/>
                <a:sym typeface="Arial"/>
              </a:rPr>
              <a:t>Issuing U.S. State/Foreign Country of medical license/certificate</a:t>
            </a:r>
            <a:r>
              <a:rPr lang="en-US" sz="1450" b="0" i="1" u="none" strike="noStrike" cap="none" dirty="0">
                <a:solidFill>
                  <a:srgbClr val="2B2D33"/>
                </a:solidFill>
                <a:latin typeface="Arial"/>
                <a:ea typeface="Arial"/>
                <a:cs typeface="Arial"/>
                <a:sym typeface="Arial"/>
              </a:rPr>
              <a:t>, am the physician of </a:t>
            </a:r>
            <a:r>
              <a:rPr lang="en-US" sz="1450" b="0" i="1" u="sng" strike="noStrike" cap="none" dirty="0">
                <a:solidFill>
                  <a:srgbClr val="2B2D33"/>
                </a:solidFill>
                <a:latin typeface="Arial"/>
                <a:ea typeface="Arial"/>
                <a:cs typeface="Arial"/>
                <a:sym typeface="Arial"/>
              </a:rPr>
              <a:t>Name of Patient</a:t>
            </a:r>
            <a:r>
              <a:rPr lang="en-US" sz="1450" b="0" i="1" u="none" strike="noStrike" cap="none" dirty="0">
                <a:solidFill>
                  <a:srgbClr val="2B2D33"/>
                </a:solidFill>
                <a:latin typeface="Arial"/>
                <a:ea typeface="Arial"/>
                <a:cs typeface="Arial"/>
                <a:sym typeface="Arial"/>
              </a:rPr>
              <a:t>, </a:t>
            </a:r>
            <a:r>
              <a:rPr lang="en-US" sz="1450" b="0" i="1" u="sng" strike="noStrike" cap="none" dirty="0">
                <a:solidFill>
                  <a:srgbClr val="2B2D33"/>
                </a:solidFill>
                <a:latin typeface="Arial"/>
                <a:ea typeface="Arial"/>
                <a:cs typeface="Arial"/>
                <a:sym typeface="Arial"/>
              </a:rPr>
              <a:t>Date of Birth of Patient</a:t>
            </a:r>
            <a:r>
              <a:rPr lang="en-US" sz="1450" b="0" i="1" u="none" strike="noStrike" cap="none" dirty="0">
                <a:solidFill>
                  <a:srgbClr val="2B2D33"/>
                </a:solidFill>
                <a:latin typeface="Arial"/>
                <a:ea typeface="Arial"/>
                <a:cs typeface="Arial"/>
                <a:sym typeface="Arial"/>
              </a:rPr>
              <a:t>, with whom I have a doctor/patient relationship and whom I have treated, or with whom I have a doctor/patient relationship and whose medical history I have reviewed and evaluated.</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50"/>
              <a:buFont typeface="Arial"/>
              <a:buNone/>
            </a:pPr>
            <a:r>
              <a:rPr lang="en-US" sz="1450" b="0" i="1" u="sng" strike="noStrike" cap="none" dirty="0">
                <a:solidFill>
                  <a:srgbClr val="2B2D33"/>
                </a:solidFill>
                <a:latin typeface="Arial"/>
                <a:ea typeface="Arial"/>
                <a:cs typeface="Arial"/>
                <a:sym typeface="Arial"/>
              </a:rPr>
              <a:t>Name of Patient</a:t>
            </a:r>
            <a:r>
              <a:rPr lang="en-US" sz="1450" b="0" i="1" u="none" strike="noStrike" cap="none" dirty="0">
                <a:solidFill>
                  <a:srgbClr val="2B2D33"/>
                </a:solidFill>
                <a:latin typeface="Arial"/>
                <a:ea typeface="Arial"/>
                <a:cs typeface="Arial"/>
                <a:sym typeface="Arial"/>
              </a:rPr>
              <a:t> has had appropriate clinical treatment for transition to (specify male or female).</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I declare under penalty of perjury under the laws of the United States that the foregoing is true and correct.</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Signature of Physician</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Typed Name</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​Address</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Telephone Number</a:t>
            </a:r>
            <a:endParaRPr sz="1450" b="0" i="1" u="none" strike="noStrike" cap="none" dirty="0">
              <a:solidFill>
                <a:srgbClr val="2B2D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50"/>
              <a:buFont typeface="Arial"/>
              <a:buNone/>
            </a:pPr>
            <a:r>
              <a:rPr lang="en-US" sz="1450" b="0" i="1" u="none" strike="noStrike" cap="none" dirty="0">
                <a:solidFill>
                  <a:srgbClr val="2B2D33"/>
                </a:solidFill>
                <a:latin typeface="Arial"/>
                <a:ea typeface="Arial"/>
                <a:cs typeface="Arial"/>
                <a:sym typeface="Arial"/>
              </a:rPr>
              <a:t>Date</a:t>
            </a:r>
            <a:endParaRPr sz="1450" b="0" i="1" u="none" strike="noStrike" cap="none" dirty="0">
              <a:solidFill>
                <a:srgbClr val="2B2D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3"/>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Gender Marker Landscape</a:t>
            </a:r>
            <a:endParaRPr/>
          </a:p>
        </p:txBody>
      </p:sp>
      <p:sp>
        <p:nvSpPr>
          <p:cNvPr id="471" name="Google Shape;471;p23"/>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600"/>
              <a:buNone/>
            </a:pPr>
            <a:r>
              <a:rPr lang="en-US" sz="2000"/>
              <a:t>Risk management and client priorities</a:t>
            </a:r>
            <a:endParaRPr/>
          </a:p>
        </p:txBody>
      </p:sp>
      <p:sp>
        <p:nvSpPr>
          <p:cNvPr id="472" name="Google Shape;472;p23"/>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sz="2400"/>
              <a:t>Orr v. Trump – ACLU Case</a:t>
            </a:r>
            <a:endParaRPr/>
          </a:p>
          <a:p>
            <a:pPr marL="457200" lvl="0" indent="-311150" algn="l" rtl="0">
              <a:lnSpc>
                <a:spcPct val="115000"/>
              </a:lnSpc>
              <a:spcBef>
                <a:spcPts val="0"/>
              </a:spcBef>
              <a:spcAft>
                <a:spcPts val="0"/>
              </a:spcAft>
              <a:buSzPts val="1300"/>
              <a:buChar char="●"/>
            </a:pPr>
            <a:r>
              <a:rPr lang="en-US" sz="2400"/>
              <a:t>Risks </a:t>
            </a:r>
            <a:endParaRPr/>
          </a:p>
          <a:p>
            <a:pPr marL="457200" lvl="0" indent="-311150" algn="l" rtl="0">
              <a:lnSpc>
                <a:spcPct val="115000"/>
              </a:lnSpc>
              <a:spcBef>
                <a:spcPts val="0"/>
              </a:spcBef>
              <a:spcAft>
                <a:spcPts val="0"/>
              </a:spcAft>
              <a:buSzPts val="1300"/>
              <a:buChar char="●"/>
            </a:pPr>
            <a:r>
              <a:rPr lang="en-US" sz="2400"/>
              <a:t>Travel</a:t>
            </a:r>
            <a:endParaRPr/>
          </a:p>
          <a:p>
            <a:pPr marL="457200" lvl="0" indent="-228600" algn="l" rtl="0">
              <a:lnSpc>
                <a:spcPct val="115000"/>
              </a:lnSpc>
              <a:spcBef>
                <a:spcPts val="0"/>
              </a:spcBef>
              <a:spcAft>
                <a:spcPts val="0"/>
              </a:spcAft>
              <a:buSzPts val="13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Google Shape;477;p24"/>
          <p:cNvGrpSpPr/>
          <p:nvPr/>
        </p:nvGrpSpPr>
        <p:grpSpPr>
          <a:xfrm>
            <a:off x="425779" y="1555744"/>
            <a:ext cx="8240710" cy="2899737"/>
            <a:chOff x="201661" y="224094"/>
            <a:chExt cx="8240710" cy="2899737"/>
          </a:xfrm>
        </p:grpSpPr>
        <p:sp>
          <p:nvSpPr>
            <p:cNvPr id="478" name="Google Shape;478;p24"/>
            <p:cNvSpPr/>
            <p:nvPr/>
          </p:nvSpPr>
          <p:spPr>
            <a:xfrm rot="-5400000">
              <a:off x="-994803"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259087" y="683416"/>
              <a:ext cx="1288775" cy="909962"/>
            </a:xfrm>
            <a:prstGeom prst="rect">
              <a:avLst/>
            </a:prstGeom>
            <a:solidFill>
              <a:srgbClr val="00584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txBox="1"/>
            <p:nvPr/>
          </p:nvSpPr>
          <p:spPr>
            <a:xfrm>
              <a:off x="259087" y="683416"/>
              <a:ext cx="1288775"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Check goals</a:t>
              </a:r>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2" name="Google Shape;482;p24"/>
            <p:cNvSpPr/>
            <p:nvPr/>
          </p:nvSpPr>
          <p:spPr>
            <a:xfrm>
              <a:off x="201661" y="224094"/>
              <a:ext cx="436901" cy="43690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5400000">
              <a:off x="701967"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1968535" y="683416"/>
              <a:ext cx="1263422"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4"/>
            <p:cNvSpPr txBox="1"/>
            <p:nvPr/>
          </p:nvSpPr>
          <p:spPr>
            <a:xfrm>
              <a:off x="1968535" y="683416"/>
              <a:ext cx="1263422" cy="909962"/>
            </a:xfrm>
            <a:prstGeom prst="rect">
              <a:avLst/>
            </a:prstGeom>
            <a:noFill/>
            <a:ln>
              <a:noFill/>
            </a:ln>
          </p:spPr>
          <p:txBody>
            <a:bodyPr spcFirstLastPara="1" wrap="square" lIns="99550" tIns="192650" rIns="99550" bIns="99550" anchor="t" anchorCtr="0">
              <a:noAutofit/>
            </a:bodyPr>
            <a:lstStyle/>
            <a:p>
              <a:pPr marL="0" marR="0" lvl="1"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Revise and fill out forms</a:t>
              </a:r>
              <a:endParaRPr/>
            </a:p>
            <a:p>
              <a:pPr marL="0" marR="0" lvl="1" indent="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ctr" rtl="0">
                <a:lnSpc>
                  <a:spcPct val="100000"/>
                </a:lnSpc>
                <a:spcBef>
                  <a:spcPts val="18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7" name="Google Shape;487;p24"/>
            <p:cNvSpPr/>
            <p:nvPr/>
          </p:nvSpPr>
          <p:spPr>
            <a:xfrm>
              <a:off x="1898432" y="224094"/>
              <a:ext cx="436901" cy="43690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rot="-5400000">
              <a:off x="2386061"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4"/>
            <p:cNvSpPr/>
            <p:nvPr/>
          </p:nvSpPr>
          <p:spPr>
            <a:xfrm>
              <a:off x="3619355" y="683416"/>
              <a:ext cx="1329971"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4"/>
            <p:cNvSpPr txBox="1"/>
            <p:nvPr/>
          </p:nvSpPr>
          <p:spPr>
            <a:xfrm>
              <a:off x="3619355" y="683416"/>
              <a:ext cx="1329971"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File with Court</a:t>
              </a:r>
              <a:endParaRPr/>
            </a:p>
            <a:p>
              <a:pPr marL="114300" marR="0" lvl="1" indent="-11430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1143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85750" marR="0" lvl="1" indent="-88900" algn="ctr" rtl="0">
                <a:lnSpc>
                  <a:spcPct val="100000"/>
                </a:lnSpc>
                <a:spcBef>
                  <a:spcPts val="180"/>
                </a:spcBef>
                <a:spcAft>
                  <a:spcPts val="0"/>
                </a:spcAft>
                <a:buClr>
                  <a:srgbClr val="000000"/>
                </a:buClr>
                <a:buSzPts val="3100"/>
                <a:buFont typeface="Arial"/>
                <a:buNone/>
              </a:pPr>
              <a:endParaRPr sz="3100" b="0" i="0" u="none" strike="noStrike" cap="none">
                <a:solidFill>
                  <a:schemeClr val="lt1"/>
                </a:solidFill>
                <a:latin typeface="Arial"/>
                <a:ea typeface="Arial"/>
                <a:cs typeface="Arial"/>
                <a:sym typeface="Arial"/>
              </a:endParaRPr>
            </a:p>
          </p:txBody>
        </p:sp>
        <p:sp>
          <p:nvSpPr>
            <p:cNvPr id="492" name="Google Shape;492;p24"/>
            <p:cNvSpPr/>
            <p:nvPr/>
          </p:nvSpPr>
          <p:spPr>
            <a:xfrm>
              <a:off x="3582527" y="224094"/>
              <a:ext cx="436901" cy="43690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4"/>
            <p:cNvSpPr/>
            <p:nvPr/>
          </p:nvSpPr>
          <p:spPr>
            <a:xfrm rot="-5400000">
              <a:off x="4103430"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4"/>
            <p:cNvSpPr/>
            <p:nvPr/>
          </p:nvSpPr>
          <p:spPr>
            <a:xfrm>
              <a:off x="5267128" y="683416"/>
              <a:ext cx="1469163"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4"/>
            <p:cNvSpPr txBox="1"/>
            <p:nvPr/>
          </p:nvSpPr>
          <p:spPr>
            <a:xfrm>
              <a:off x="5267128" y="683416"/>
              <a:ext cx="1469163" cy="909962"/>
            </a:xfrm>
            <a:prstGeom prst="rect">
              <a:avLst/>
            </a:prstGeom>
            <a:noFill/>
            <a:ln>
              <a:noFill/>
            </a:ln>
          </p:spPr>
          <p:txBody>
            <a:bodyPr spcFirstLastPara="1" wrap="square" lIns="78225" tIns="192650" rIns="78225" bIns="78225" anchor="t" anchorCtr="0">
              <a:noAutofit/>
            </a:bodyPr>
            <a:lstStyle/>
            <a:p>
              <a:pPr marL="171450" marR="0" lvl="1" indent="-17145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Hearing</a:t>
              </a:r>
              <a:endParaRPr dirty="0"/>
            </a:p>
            <a:p>
              <a:pPr marL="57150" marR="0" lvl="1" indent="-57150" algn="ctr" rtl="0">
                <a:lnSpc>
                  <a:spcPct val="100000"/>
                </a:lnSpc>
                <a:spcBef>
                  <a:spcPts val="24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14300" marR="0" lvl="1" indent="-38100" algn="ctr" rtl="0">
                <a:lnSpc>
                  <a:spcPct val="10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71450" marR="0" lvl="1" indent="-171450" algn="ctr" rtl="0">
                <a:lnSpc>
                  <a:spcPct val="100000"/>
                </a:lnSpc>
                <a:spcBef>
                  <a:spcPts val="18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497" name="Google Shape;497;p24"/>
            <p:cNvSpPr/>
            <p:nvPr/>
          </p:nvSpPr>
          <p:spPr>
            <a:xfrm>
              <a:off x="5299896" y="224094"/>
              <a:ext cx="436901" cy="436901"/>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4"/>
            <p:cNvSpPr/>
            <p:nvPr/>
          </p:nvSpPr>
          <p:spPr>
            <a:xfrm rot="-5400000">
              <a:off x="5890395"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7134978" y="683416"/>
              <a:ext cx="1307393"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txBox="1"/>
            <p:nvPr/>
          </p:nvSpPr>
          <p:spPr>
            <a:xfrm>
              <a:off x="7134978" y="683416"/>
              <a:ext cx="1307393"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Fix records</a:t>
              </a:r>
              <a:endParaRPr sz="1400" b="0" i="0" u="none" strike="noStrike" cap="none">
                <a:solidFill>
                  <a:schemeClr val="dk1"/>
                </a:solidFill>
                <a:latin typeface="Arial"/>
                <a:ea typeface="Arial"/>
                <a:cs typeface="Arial"/>
                <a:sym typeface="Arial"/>
              </a:endParaRPr>
            </a:p>
            <a:p>
              <a:pPr marL="57150" marR="0" lvl="1" indent="-57150" algn="ctr" rtl="0">
                <a:lnSpc>
                  <a:spcPct val="100000"/>
                </a:lnSpc>
                <a:spcBef>
                  <a:spcPts val="21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2" name="Google Shape;502;p24"/>
            <p:cNvSpPr/>
            <p:nvPr/>
          </p:nvSpPr>
          <p:spPr>
            <a:xfrm>
              <a:off x="7086861" y="224094"/>
              <a:ext cx="436901" cy="4369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24"/>
          <p:cNvSpPr/>
          <p:nvPr/>
        </p:nvSpPr>
        <p:spPr>
          <a:xfrm>
            <a:off x="3637429" y="1331650"/>
            <a:ext cx="1713540" cy="1895644"/>
          </a:xfrm>
          <a:prstGeom prst="rect">
            <a:avLst/>
          </a:prstGeom>
          <a:gradFill>
            <a:gsLst>
              <a:gs pos="0">
                <a:srgbClr val="FFFF00">
                  <a:alpha val="60000"/>
                </a:srgbClr>
              </a:gs>
              <a:gs pos="27000">
                <a:srgbClr val="FFFF00">
                  <a:alpha val="60000"/>
                </a:srgbClr>
              </a:gs>
              <a:gs pos="79000">
                <a:srgbClr val="C5E3DD">
                  <a:alpha val="29803"/>
                </a:srgbClr>
              </a:gs>
              <a:gs pos="100000">
                <a:srgbClr val="E9F3F3">
                  <a:alpha val="9803"/>
                </a:srgbClr>
              </a:gs>
            </a:gsLst>
            <a:lin ang="16200000" scaled="0"/>
          </a:gradFill>
          <a:ln w="38100" cap="flat" cmpd="sng">
            <a:solidFill>
              <a:srgbClr val="00786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5"/>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sz="4000"/>
              <a:t>File</a:t>
            </a:r>
            <a:endParaRPr/>
          </a:p>
        </p:txBody>
      </p:sp>
      <p:sp>
        <p:nvSpPr>
          <p:cNvPr id="509" name="Google Shape;509;p25"/>
          <p:cNvSpPr txBox="1">
            <a:spLocks noGrp="1"/>
          </p:cNvSpPr>
          <p:nvPr>
            <p:ph type="body" idx="1"/>
          </p:nvPr>
        </p:nvSpPr>
        <p:spPr>
          <a:xfrm>
            <a:off x="1448538" y="1651785"/>
            <a:ext cx="3709200" cy="21198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sz="3200"/>
              <a:t>E-filing</a:t>
            </a:r>
            <a:endParaRPr/>
          </a:p>
          <a:p>
            <a:pPr marL="457200" lvl="0" indent="-311150" algn="l" rtl="0">
              <a:lnSpc>
                <a:spcPct val="115000"/>
              </a:lnSpc>
              <a:spcBef>
                <a:spcPts val="0"/>
              </a:spcBef>
              <a:spcAft>
                <a:spcPts val="0"/>
              </a:spcAft>
              <a:buSzPts val="1300"/>
              <a:buChar char="●"/>
            </a:pPr>
            <a:r>
              <a:rPr lang="en-US" sz="3200"/>
              <a:t>Courthouse</a:t>
            </a:r>
            <a:endParaRPr/>
          </a:p>
          <a:p>
            <a:pPr marL="457200" lvl="0" indent="-311150" algn="l" rtl="0">
              <a:lnSpc>
                <a:spcPct val="115000"/>
              </a:lnSpc>
              <a:spcBef>
                <a:spcPts val="0"/>
              </a:spcBef>
              <a:spcAft>
                <a:spcPts val="0"/>
              </a:spcAft>
              <a:buSzPts val="1300"/>
              <a:buChar char="●"/>
            </a:pPr>
            <a:r>
              <a:rPr lang="en-US" sz="3200"/>
              <a:t>Mail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 Application - Pre-Hearing</a:t>
            </a:r>
            <a:endParaRPr/>
          </a:p>
        </p:txBody>
      </p:sp>
      <p:sp>
        <p:nvSpPr>
          <p:cNvPr id="515" name="Google Shape;515;p26"/>
          <p:cNvSpPr txBox="1">
            <a:spLocks noGrp="1"/>
          </p:cNvSpPr>
          <p:nvPr>
            <p:ph type="body" idx="1"/>
          </p:nvPr>
        </p:nvSpPr>
        <p:spPr>
          <a:xfrm>
            <a:off x="819150" y="1600200"/>
            <a:ext cx="7505700" cy="2838525"/>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a:t>Applicants must find and bring </a:t>
            </a:r>
            <a:r>
              <a:rPr lang="en-US" b="1"/>
              <a:t>two adult witnesses</a:t>
            </a:r>
            <a:r>
              <a:rPr lang="en-US"/>
              <a:t> to the hearing to establish their identity and honesty. Minn. Stat. 259.10 Subd. 1. </a:t>
            </a:r>
            <a:endParaRPr/>
          </a:p>
          <a:p>
            <a:pPr marL="914400" lvl="1" indent="-298450" algn="l" rtl="0">
              <a:lnSpc>
                <a:spcPct val="115000"/>
              </a:lnSpc>
              <a:spcBef>
                <a:spcPts val="0"/>
              </a:spcBef>
              <a:spcAft>
                <a:spcPts val="0"/>
              </a:spcAft>
              <a:buSzPts val="1100"/>
              <a:buChar char="○"/>
            </a:pPr>
            <a:r>
              <a:rPr lang="en-US"/>
              <a:t>Witnesses must have known the applicant for at least a year.</a:t>
            </a:r>
            <a:endParaRPr/>
          </a:p>
          <a:p>
            <a:pPr marL="914400" lvl="1" indent="-298450" algn="l" rtl="0">
              <a:lnSpc>
                <a:spcPct val="115000"/>
              </a:lnSpc>
              <a:spcBef>
                <a:spcPts val="0"/>
              </a:spcBef>
              <a:spcAft>
                <a:spcPts val="0"/>
              </a:spcAft>
              <a:buSzPts val="1100"/>
              <a:buChar char="○"/>
            </a:pPr>
            <a:r>
              <a:rPr lang="en-US"/>
              <a:t>Witnesses may be relatives.</a:t>
            </a:r>
            <a:endParaRPr/>
          </a:p>
          <a:p>
            <a:pPr marL="914400" lvl="1" indent="-298450" algn="l" rtl="0">
              <a:lnSpc>
                <a:spcPct val="115000"/>
              </a:lnSpc>
              <a:spcBef>
                <a:spcPts val="0"/>
              </a:spcBef>
              <a:spcAft>
                <a:spcPts val="0"/>
              </a:spcAft>
              <a:buSzPts val="1100"/>
              <a:buChar char="○"/>
            </a:pPr>
            <a:r>
              <a:rPr lang="en-US"/>
              <a:t>If the applicant is married, their partner must be a witness.</a:t>
            </a:r>
            <a:endParaRPr/>
          </a:p>
          <a:p>
            <a:pPr marL="914400" lvl="1" indent="-298450" algn="l" rtl="0">
              <a:lnSpc>
                <a:spcPct val="115000"/>
              </a:lnSpc>
              <a:spcBef>
                <a:spcPts val="0"/>
              </a:spcBef>
              <a:spcAft>
                <a:spcPts val="0"/>
              </a:spcAft>
              <a:buSzPts val="1100"/>
              <a:buChar char="○"/>
            </a:pPr>
            <a:r>
              <a:rPr lang="en-US" b="1"/>
              <a:t>Minors: </a:t>
            </a:r>
            <a:r>
              <a:rPr lang="en-US"/>
              <a:t>all parents need notice. Easiest to be co-applicants. County instructions vary on proof of notice.</a:t>
            </a:r>
            <a:endParaRPr b="1"/>
          </a:p>
          <a:p>
            <a:pPr marL="457200" lvl="0" indent="-311150" algn="l" rtl="0">
              <a:lnSpc>
                <a:spcPct val="115000"/>
              </a:lnSpc>
              <a:spcBef>
                <a:spcPts val="0"/>
              </a:spcBef>
              <a:spcAft>
                <a:spcPts val="0"/>
              </a:spcAft>
              <a:buSzPts val="1300"/>
              <a:buChar char="●"/>
            </a:pPr>
            <a:r>
              <a:rPr lang="en-US"/>
              <a:t>Applicants should collect supplemental documents – whatever the judge tells you</a:t>
            </a:r>
            <a:endParaRPr/>
          </a:p>
          <a:p>
            <a:pPr marL="914400" lvl="1" indent="-298450" algn="l" rtl="0">
              <a:lnSpc>
                <a:spcPct val="115000"/>
              </a:lnSpc>
              <a:spcBef>
                <a:spcPts val="0"/>
              </a:spcBef>
              <a:spcAft>
                <a:spcPts val="0"/>
              </a:spcAft>
              <a:buSzPts val="1100"/>
              <a:buChar char="○"/>
            </a:pPr>
            <a:r>
              <a:rPr lang="en-US"/>
              <a:t>If you the applicant has gone through bankruptcy, they must bring a certified copy of the court order discharging them from bankruptcy.</a:t>
            </a:r>
            <a:endParaRPr/>
          </a:p>
          <a:p>
            <a:pPr marL="914400" lvl="1" indent="-298450" algn="l" rtl="0">
              <a:lnSpc>
                <a:spcPct val="115000"/>
              </a:lnSpc>
              <a:spcBef>
                <a:spcPts val="0"/>
              </a:spcBef>
              <a:spcAft>
                <a:spcPts val="0"/>
              </a:spcAft>
              <a:buSzPts val="1100"/>
              <a:buChar char="○"/>
            </a:pPr>
            <a:r>
              <a:rPr lang="en-US"/>
              <a:t>Some judges may require a photo ID to confirm identity, birth record, documents related to prior name changes, and to prove your residency.</a:t>
            </a:r>
            <a:endParaRPr/>
          </a:p>
          <a:p>
            <a:pPr marL="914400" lvl="1" indent="-298450" algn="l" rtl="0">
              <a:lnSpc>
                <a:spcPct val="115000"/>
              </a:lnSpc>
              <a:spcBef>
                <a:spcPts val="0"/>
              </a:spcBef>
              <a:spcAft>
                <a:spcPts val="0"/>
              </a:spcAft>
              <a:buSzPts val="1100"/>
              <a:buChar char="○"/>
            </a:pPr>
            <a:r>
              <a:rPr lang="en-US"/>
              <a:t>Some judges may require an ACT letter (appropriate clinical treatment) from the applicant’s physician. This is standard if you are seeking an order addressing gender marker.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4"/>
          <p:cNvGrpSpPr/>
          <p:nvPr/>
        </p:nvGrpSpPr>
        <p:grpSpPr>
          <a:xfrm>
            <a:off x="425779" y="1555744"/>
            <a:ext cx="8240710" cy="2899737"/>
            <a:chOff x="201661" y="224094"/>
            <a:chExt cx="8240710" cy="2899737"/>
          </a:xfrm>
        </p:grpSpPr>
        <p:sp>
          <p:nvSpPr>
            <p:cNvPr id="147" name="Google Shape;147;p4"/>
            <p:cNvSpPr/>
            <p:nvPr/>
          </p:nvSpPr>
          <p:spPr>
            <a:xfrm rot="-5400000">
              <a:off x="-994803"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59087" y="683416"/>
              <a:ext cx="1288775" cy="909962"/>
            </a:xfrm>
            <a:prstGeom prst="rect">
              <a:avLst/>
            </a:prstGeom>
            <a:solidFill>
              <a:srgbClr val="00584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259087" y="683416"/>
              <a:ext cx="1288775"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Check goals</a:t>
              </a:r>
              <a:endParaRPr dirty="0"/>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51" name="Google Shape;151;p4"/>
            <p:cNvSpPr/>
            <p:nvPr/>
          </p:nvSpPr>
          <p:spPr>
            <a:xfrm>
              <a:off x="201661" y="224094"/>
              <a:ext cx="436901" cy="43690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5400000">
              <a:off x="701967"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1968535" y="683416"/>
              <a:ext cx="1263422"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1968535" y="683416"/>
              <a:ext cx="1263422" cy="909962"/>
            </a:xfrm>
            <a:prstGeom prst="rect">
              <a:avLst/>
            </a:prstGeom>
            <a:noFill/>
            <a:ln>
              <a:noFill/>
            </a:ln>
          </p:spPr>
          <p:txBody>
            <a:bodyPr spcFirstLastPara="1" wrap="square" lIns="99550" tIns="192650" rIns="99550" bIns="99550" anchor="t" anchorCtr="0">
              <a:noAutofit/>
            </a:bodyPr>
            <a:lstStyle/>
            <a:p>
              <a:pPr marL="0" marR="0" lvl="1"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Revise and fill out forms</a:t>
              </a:r>
              <a:endParaRPr/>
            </a:p>
            <a:p>
              <a:pPr marL="0" marR="0" lvl="1" indent="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ctr" rtl="0">
                <a:lnSpc>
                  <a:spcPct val="100000"/>
                </a:lnSpc>
                <a:spcBef>
                  <a:spcPts val="18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6" name="Google Shape;156;p4"/>
            <p:cNvSpPr/>
            <p:nvPr/>
          </p:nvSpPr>
          <p:spPr>
            <a:xfrm>
              <a:off x="1898432" y="224094"/>
              <a:ext cx="436901" cy="43690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5400000">
              <a:off x="2386061"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3619355" y="683416"/>
              <a:ext cx="1329971"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txBox="1"/>
            <p:nvPr/>
          </p:nvSpPr>
          <p:spPr>
            <a:xfrm>
              <a:off x="3615803" y="683416"/>
              <a:ext cx="1333524"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File with Court</a:t>
              </a:r>
              <a:endParaRPr dirty="0"/>
            </a:p>
            <a:p>
              <a:pPr marL="114300" marR="0" lvl="1" indent="-114300" algn="ctr" rtl="0">
                <a:lnSpc>
                  <a:spcPct val="100000"/>
                </a:lnSpc>
                <a:spcBef>
                  <a:spcPts val="21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14300" marR="0" lvl="1" indent="-114300" algn="ctr" rtl="0">
                <a:lnSpc>
                  <a:spcPct val="10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85750" marR="0" lvl="1" indent="-88900" algn="ctr" rtl="0">
                <a:lnSpc>
                  <a:spcPct val="100000"/>
                </a:lnSpc>
                <a:spcBef>
                  <a:spcPts val="180"/>
                </a:spcBef>
                <a:spcAft>
                  <a:spcPts val="0"/>
                </a:spcAft>
                <a:buClr>
                  <a:srgbClr val="000000"/>
                </a:buClr>
                <a:buSzPts val="3100"/>
                <a:buFont typeface="Arial"/>
                <a:buNone/>
              </a:pPr>
              <a:endParaRPr sz="3100" b="0" i="0" u="none" strike="noStrike" cap="none" dirty="0">
                <a:solidFill>
                  <a:schemeClr val="lt1"/>
                </a:solidFill>
                <a:latin typeface="Arial"/>
                <a:ea typeface="Arial"/>
                <a:cs typeface="Arial"/>
                <a:sym typeface="Arial"/>
              </a:endParaRPr>
            </a:p>
          </p:txBody>
        </p:sp>
        <p:sp>
          <p:nvSpPr>
            <p:cNvPr id="161" name="Google Shape;161;p4"/>
            <p:cNvSpPr/>
            <p:nvPr/>
          </p:nvSpPr>
          <p:spPr>
            <a:xfrm>
              <a:off x="3582527" y="224094"/>
              <a:ext cx="436901" cy="43690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5400000">
              <a:off x="4103430"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rot="-5400000">
              <a:off x="4103430" y="1708915"/>
              <a:ext cx="2611382" cy="218450"/>
            </a:xfrm>
            <a:prstGeom prst="rect">
              <a:avLst/>
            </a:prstGeom>
            <a:noFill/>
            <a:ln>
              <a:noFill/>
            </a:ln>
          </p:spPr>
          <p:txBody>
            <a:bodyPr spcFirstLastPara="1" wrap="square" lIns="0" tIns="0" rIns="192650" bIns="0" anchor="t" anchorCtr="0">
              <a:noAutofit/>
            </a:bodyPr>
            <a:lstStyle/>
            <a:p>
              <a:pPr marL="0" marR="0" lvl="0" indent="0" algn="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Hearing</a:t>
              </a:r>
              <a:endParaRPr/>
            </a:p>
          </p:txBody>
        </p:sp>
        <p:sp>
          <p:nvSpPr>
            <p:cNvPr id="164" name="Google Shape;164;p4"/>
            <p:cNvSpPr/>
            <p:nvPr/>
          </p:nvSpPr>
          <p:spPr>
            <a:xfrm>
              <a:off x="5267128" y="683416"/>
              <a:ext cx="1469163"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a:off x="5267128" y="683416"/>
              <a:ext cx="1469163" cy="909962"/>
            </a:xfrm>
            <a:prstGeom prst="rect">
              <a:avLst/>
            </a:prstGeom>
            <a:noFill/>
            <a:ln>
              <a:noFill/>
            </a:ln>
          </p:spPr>
          <p:txBody>
            <a:bodyPr spcFirstLastPara="1" wrap="square" lIns="78225" tIns="192650" rIns="78225" bIns="78225" anchor="t" anchorCtr="0">
              <a:noAutofit/>
            </a:bodyPr>
            <a:lstStyle/>
            <a:p>
              <a:pPr marL="171450" marR="0" lvl="1" indent="-17145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Hearing</a:t>
              </a:r>
              <a:endParaRPr/>
            </a:p>
            <a:p>
              <a:pPr marL="57150" marR="0" lvl="1" indent="-57150" algn="ctr" rtl="0">
                <a:lnSpc>
                  <a:spcPct val="100000"/>
                </a:lnSpc>
                <a:spcBef>
                  <a:spcPts val="24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381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1" indent="-171450" algn="ctr" rtl="0">
                <a:lnSpc>
                  <a:spcPct val="100000"/>
                </a:lnSpc>
                <a:spcBef>
                  <a:spcPts val="18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66" name="Google Shape;166;p4"/>
            <p:cNvSpPr/>
            <p:nvPr/>
          </p:nvSpPr>
          <p:spPr>
            <a:xfrm>
              <a:off x="5299896" y="224094"/>
              <a:ext cx="436901" cy="436901"/>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5400000">
              <a:off x="5890395"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134978" y="683416"/>
              <a:ext cx="1307393"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7134978" y="683416"/>
              <a:ext cx="1307393"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Fix records</a:t>
              </a:r>
              <a:endParaRPr sz="1400" b="0" i="0" u="none" strike="noStrike" cap="none">
                <a:solidFill>
                  <a:schemeClr val="dk1"/>
                </a:solidFill>
                <a:latin typeface="Arial"/>
                <a:ea typeface="Arial"/>
                <a:cs typeface="Arial"/>
                <a:sym typeface="Arial"/>
              </a:endParaRPr>
            </a:p>
            <a:p>
              <a:pPr marL="57150" marR="0" lvl="1" indent="-57150" algn="ctr" rtl="0">
                <a:lnSpc>
                  <a:spcPct val="100000"/>
                </a:lnSpc>
                <a:spcBef>
                  <a:spcPts val="21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1" name="Google Shape;171;p4"/>
            <p:cNvSpPr/>
            <p:nvPr/>
          </p:nvSpPr>
          <p:spPr>
            <a:xfrm>
              <a:off x="7086861" y="224094"/>
              <a:ext cx="436901" cy="4369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27"/>
          <p:cNvGrpSpPr/>
          <p:nvPr/>
        </p:nvGrpSpPr>
        <p:grpSpPr>
          <a:xfrm>
            <a:off x="425779" y="1555744"/>
            <a:ext cx="8240710" cy="2899737"/>
            <a:chOff x="201661" y="224094"/>
            <a:chExt cx="8240710" cy="2899737"/>
          </a:xfrm>
        </p:grpSpPr>
        <p:sp>
          <p:nvSpPr>
            <p:cNvPr id="521" name="Google Shape;521;p27"/>
            <p:cNvSpPr/>
            <p:nvPr/>
          </p:nvSpPr>
          <p:spPr>
            <a:xfrm rot="-5400000">
              <a:off x="-994803"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259087" y="683416"/>
              <a:ext cx="1288775" cy="909962"/>
            </a:xfrm>
            <a:prstGeom prst="rect">
              <a:avLst/>
            </a:prstGeom>
            <a:solidFill>
              <a:srgbClr val="00584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txBox="1"/>
            <p:nvPr/>
          </p:nvSpPr>
          <p:spPr>
            <a:xfrm>
              <a:off x="259087" y="683416"/>
              <a:ext cx="1288775"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Check goals</a:t>
              </a:r>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5" name="Google Shape;525;p27"/>
            <p:cNvSpPr/>
            <p:nvPr/>
          </p:nvSpPr>
          <p:spPr>
            <a:xfrm>
              <a:off x="201661" y="224094"/>
              <a:ext cx="436901" cy="43690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5400000">
              <a:off x="701967"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968535" y="683416"/>
              <a:ext cx="1263422"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txBox="1"/>
            <p:nvPr/>
          </p:nvSpPr>
          <p:spPr>
            <a:xfrm>
              <a:off x="1968535" y="683416"/>
              <a:ext cx="1263422" cy="909962"/>
            </a:xfrm>
            <a:prstGeom prst="rect">
              <a:avLst/>
            </a:prstGeom>
            <a:noFill/>
            <a:ln>
              <a:noFill/>
            </a:ln>
          </p:spPr>
          <p:txBody>
            <a:bodyPr spcFirstLastPara="1" wrap="square" lIns="99550" tIns="192650" rIns="99550" bIns="99550" anchor="t" anchorCtr="0">
              <a:noAutofit/>
            </a:bodyPr>
            <a:lstStyle/>
            <a:p>
              <a:pPr marL="0" marR="0" lvl="1"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Revise and fill out forms</a:t>
              </a:r>
              <a:endParaRPr/>
            </a:p>
            <a:p>
              <a:pPr marL="0" marR="0" lvl="1" indent="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ctr" rtl="0">
                <a:lnSpc>
                  <a:spcPct val="100000"/>
                </a:lnSpc>
                <a:spcBef>
                  <a:spcPts val="18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0" name="Google Shape;530;p27"/>
            <p:cNvSpPr/>
            <p:nvPr/>
          </p:nvSpPr>
          <p:spPr>
            <a:xfrm>
              <a:off x="1898432" y="224094"/>
              <a:ext cx="436901" cy="43690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rot="-5400000">
              <a:off x="2386061"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619355" y="683416"/>
              <a:ext cx="1329971"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txBox="1"/>
            <p:nvPr/>
          </p:nvSpPr>
          <p:spPr>
            <a:xfrm>
              <a:off x="3619355" y="683416"/>
              <a:ext cx="1329971"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File with Court</a:t>
              </a:r>
              <a:endParaRPr/>
            </a:p>
            <a:p>
              <a:pPr marL="114300" marR="0" lvl="1" indent="-11430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1143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85750" marR="0" lvl="1" indent="-88900" algn="ctr" rtl="0">
                <a:lnSpc>
                  <a:spcPct val="100000"/>
                </a:lnSpc>
                <a:spcBef>
                  <a:spcPts val="180"/>
                </a:spcBef>
                <a:spcAft>
                  <a:spcPts val="0"/>
                </a:spcAft>
                <a:buClr>
                  <a:srgbClr val="000000"/>
                </a:buClr>
                <a:buSzPts val="3100"/>
                <a:buFont typeface="Arial"/>
                <a:buNone/>
              </a:pPr>
              <a:endParaRPr sz="3100" b="0" i="0" u="none" strike="noStrike" cap="none">
                <a:solidFill>
                  <a:schemeClr val="lt1"/>
                </a:solidFill>
                <a:latin typeface="Arial"/>
                <a:ea typeface="Arial"/>
                <a:cs typeface="Arial"/>
                <a:sym typeface="Arial"/>
              </a:endParaRPr>
            </a:p>
          </p:txBody>
        </p:sp>
        <p:sp>
          <p:nvSpPr>
            <p:cNvPr id="535" name="Google Shape;535;p27"/>
            <p:cNvSpPr/>
            <p:nvPr/>
          </p:nvSpPr>
          <p:spPr>
            <a:xfrm>
              <a:off x="3582527" y="224094"/>
              <a:ext cx="436901" cy="43690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rot="-5400000">
              <a:off x="4103430"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5267128" y="683416"/>
              <a:ext cx="1469163"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txBox="1"/>
            <p:nvPr/>
          </p:nvSpPr>
          <p:spPr>
            <a:xfrm>
              <a:off x="5267128" y="683416"/>
              <a:ext cx="1469163" cy="909962"/>
            </a:xfrm>
            <a:prstGeom prst="rect">
              <a:avLst/>
            </a:prstGeom>
            <a:noFill/>
            <a:ln>
              <a:noFill/>
            </a:ln>
          </p:spPr>
          <p:txBody>
            <a:bodyPr spcFirstLastPara="1" wrap="square" lIns="78225" tIns="192650" rIns="78225" bIns="78225" anchor="t" anchorCtr="0">
              <a:noAutofit/>
            </a:bodyPr>
            <a:lstStyle/>
            <a:p>
              <a:pPr marL="171450" marR="0" lvl="1" indent="-17145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Hearing</a:t>
              </a:r>
              <a:endParaRPr/>
            </a:p>
            <a:p>
              <a:pPr marL="57150" marR="0" lvl="1" indent="-57150" algn="ctr" rtl="0">
                <a:lnSpc>
                  <a:spcPct val="100000"/>
                </a:lnSpc>
                <a:spcBef>
                  <a:spcPts val="24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381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1" indent="-171450" algn="ctr" rtl="0">
                <a:lnSpc>
                  <a:spcPct val="100000"/>
                </a:lnSpc>
                <a:spcBef>
                  <a:spcPts val="18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540" name="Google Shape;540;p27"/>
            <p:cNvSpPr/>
            <p:nvPr/>
          </p:nvSpPr>
          <p:spPr>
            <a:xfrm>
              <a:off x="5299896" y="224094"/>
              <a:ext cx="436901" cy="436901"/>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rot="-5400000">
              <a:off x="5890395"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7134978" y="683416"/>
              <a:ext cx="1307393"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txBox="1"/>
            <p:nvPr/>
          </p:nvSpPr>
          <p:spPr>
            <a:xfrm>
              <a:off x="7134978" y="683416"/>
              <a:ext cx="1307393"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Fix records</a:t>
              </a:r>
              <a:endParaRPr sz="1400" b="0" i="0" u="none" strike="noStrike" cap="none">
                <a:solidFill>
                  <a:schemeClr val="dk1"/>
                </a:solidFill>
                <a:latin typeface="Arial"/>
                <a:ea typeface="Arial"/>
                <a:cs typeface="Arial"/>
                <a:sym typeface="Arial"/>
              </a:endParaRPr>
            </a:p>
            <a:p>
              <a:pPr marL="57150" marR="0" lvl="1" indent="-57150" algn="ctr" rtl="0">
                <a:lnSpc>
                  <a:spcPct val="100000"/>
                </a:lnSpc>
                <a:spcBef>
                  <a:spcPts val="21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5" name="Google Shape;545;p27"/>
            <p:cNvSpPr/>
            <p:nvPr/>
          </p:nvSpPr>
          <p:spPr>
            <a:xfrm>
              <a:off x="7086861" y="224094"/>
              <a:ext cx="436901" cy="4369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27"/>
          <p:cNvSpPr/>
          <p:nvPr/>
        </p:nvSpPr>
        <p:spPr>
          <a:xfrm>
            <a:off x="5370979" y="1331650"/>
            <a:ext cx="1713540" cy="1895644"/>
          </a:xfrm>
          <a:prstGeom prst="rect">
            <a:avLst/>
          </a:prstGeom>
          <a:gradFill>
            <a:gsLst>
              <a:gs pos="0">
                <a:srgbClr val="FFFF00">
                  <a:alpha val="60000"/>
                </a:srgbClr>
              </a:gs>
              <a:gs pos="27000">
                <a:srgbClr val="FFFF00">
                  <a:alpha val="60000"/>
                </a:srgbClr>
              </a:gs>
              <a:gs pos="79000">
                <a:srgbClr val="C5E3DD">
                  <a:alpha val="29803"/>
                </a:srgbClr>
              </a:gs>
              <a:gs pos="100000">
                <a:srgbClr val="E9F3F3">
                  <a:alpha val="9803"/>
                </a:srgbClr>
              </a:gs>
            </a:gsLst>
            <a:lin ang="16200000" scaled="0"/>
          </a:gradFill>
          <a:ln w="38100" cap="flat" cmpd="sng">
            <a:solidFill>
              <a:srgbClr val="00786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 Application - Hearing</a:t>
            </a:r>
            <a:endParaRPr/>
          </a:p>
        </p:txBody>
      </p:sp>
      <p:sp>
        <p:nvSpPr>
          <p:cNvPr id="552" name="Google Shape;552;p28"/>
          <p:cNvSpPr txBox="1">
            <a:spLocks noGrp="1"/>
          </p:cNvSpPr>
          <p:nvPr>
            <p:ph type="body" idx="1"/>
          </p:nvPr>
        </p:nvSpPr>
        <p:spPr>
          <a:xfrm>
            <a:off x="819150" y="1704975"/>
            <a:ext cx="7505700" cy="273375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a:t>Judge asks the applicant questions to establish the facts required by Minn. Stat. § 259.10 Subd. 1 for the record.</a:t>
            </a:r>
            <a:endParaRPr/>
          </a:p>
          <a:p>
            <a:pPr marL="457200" lvl="0" indent="-311150" algn="l" rtl="0">
              <a:lnSpc>
                <a:spcPct val="115000"/>
              </a:lnSpc>
              <a:spcBef>
                <a:spcPts val="0"/>
              </a:spcBef>
              <a:spcAft>
                <a:spcPts val="0"/>
              </a:spcAft>
              <a:buSzPts val="1300"/>
              <a:buChar char="●"/>
            </a:pPr>
            <a:r>
              <a:rPr lang="en-US"/>
              <a:t>Judge asks the applicant’s two witnesses, for example: </a:t>
            </a:r>
            <a:endParaRPr/>
          </a:p>
          <a:p>
            <a:pPr marL="914400" lvl="1" indent="-311150" algn="l" rtl="0">
              <a:lnSpc>
                <a:spcPct val="115000"/>
              </a:lnSpc>
              <a:spcBef>
                <a:spcPts val="0"/>
              </a:spcBef>
              <a:spcAft>
                <a:spcPts val="0"/>
              </a:spcAft>
              <a:buSzPts val="1300"/>
              <a:buChar char="●"/>
            </a:pPr>
            <a:r>
              <a:rPr lang="en-US"/>
              <a:t>(1) whether they have known the witness for at least one year, </a:t>
            </a:r>
            <a:endParaRPr/>
          </a:p>
          <a:p>
            <a:pPr marL="914400" lvl="1" indent="-311150" algn="l" rtl="0">
              <a:lnSpc>
                <a:spcPct val="115000"/>
              </a:lnSpc>
              <a:spcBef>
                <a:spcPts val="0"/>
              </a:spcBef>
              <a:spcAft>
                <a:spcPts val="0"/>
              </a:spcAft>
              <a:buSzPts val="1300"/>
              <a:buChar char="●"/>
            </a:pPr>
            <a:r>
              <a:rPr lang="en-US"/>
              <a:t>(2) whether the applicant has answered their questions truthfully, and </a:t>
            </a:r>
            <a:endParaRPr/>
          </a:p>
          <a:p>
            <a:pPr marL="914400" lvl="1" indent="-311150" algn="l" rtl="0">
              <a:lnSpc>
                <a:spcPct val="115000"/>
              </a:lnSpc>
              <a:spcBef>
                <a:spcPts val="0"/>
              </a:spcBef>
              <a:spcAft>
                <a:spcPts val="0"/>
              </a:spcAft>
              <a:buSzPts val="1300"/>
              <a:buChar char="●"/>
            </a:pPr>
            <a:r>
              <a:rPr lang="en-US"/>
              <a:t>(3) whether the applicant is making their application in good faith.</a:t>
            </a:r>
            <a:endParaRPr/>
          </a:p>
          <a:p>
            <a:pPr marL="457200" lvl="0" indent="-311150" algn="l" rtl="0">
              <a:lnSpc>
                <a:spcPct val="115000"/>
              </a:lnSpc>
              <a:spcBef>
                <a:spcPts val="0"/>
              </a:spcBef>
              <a:spcAft>
                <a:spcPts val="0"/>
              </a:spcAft>
              <a:buSzPts val="1300"/>
              <a:buChar char="●"/>
            </a:pPr>
            <a:r>
              <a:rPr lang="en-US"/>
              <a:t>Upon meeting the requirements of Minn. Stat § 259.10, the judge shall grant the name change</a:t>
            </a:r>
            <a:endParaRPr/>
          </a:p>
          <a:p>
            <a:pPr marL="914400" lvl="1" indent="-298450" algn="l" rtl="0">
              <a:lnSpc>
                <a:spcPct val="115000"/>
              </a:lnSpc>
              <a:spcBef>
                <a:spcPts val="0"/>
              </a:spcBef>
              <a:spcAft>
                <a:spcPts val="0"/>
              </a:spcAft>
              <a:buSzPts val="1100"/>
              <a:buChar char="○"/>
            </a:pPr>
            <a:r>
              <a:rPr lang="en-US"/>
              <a:t>unless (1) there is intent to defraud or mislead, or  </a:t>
            </a:r>
            <a:endParaRPr/>
          </a:p>
          <a:p>
            <a:pPr marL="914400" lvl="1" indent="-298450" algn="l" rtl="0">
              <a:lnSpc>
                <a:spcPct val="115000"/>
              </a:lnSpc>
              <a:spcBef>
                <a:spcPts val="0"/>
              </a:spcBef>
              <a:spcAft>
                <a:spcPts val="0"/>
              </a:spcAft>
              <a:buSzPts val="1100"/>
              <a:buChar char="○"/>
            </a:pPr>
            <a:r>
              <a:rPr lang="en-US"/>
              <a:t>(2) Minn Stat. § 259.13 bars the name change. Minn. Stat. § 259.11.</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 Application - Post-Hearing</a:t>
            </a:r>
            <a:endParaRPr/>
          </a:p>
        </p:txBody>
      </p:sp>
      <p:sp>
        <p:nvSpPr>
          <p:cNvPr id="558" name="Google Shape;558;p29"/>
          <p:cNvSpPr txBox="1">
            <a:spLocks noGrp="1"/>
          </p:cNvSpPr>
          <p:nvPr>
            <p:ph type="body" idx="1"/>
          </p:nvPr>
        </p:nvSpPr>
        <p:spPr>
          <a:xfrm>
            <a:off x="819150" y="1552575"/>
            <a:ext cx="7905750" cy="288615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a:t>Immediately after the hearing, applicants should obtain multiple certified copies of their court order.</a:t>
            </a:r>
            <a:endParaRPr/>
          </a:p>
          <a:p>
            <a:pPr marL="914400" lvl="1" indent="-298450" algn="l" rtl="0">
              <a:lnSpc>
                <a:spcPct val="115000"/>
              </a:lnSpc>
              <a:spcBef>
                <a:spcPts val="0"/>
              </a:spcBef>
              <a:spcAft>
                <a:spcPts val="0"/>
              </a:spcAft>
              <a:buSzPts val="1100"/>
              <a:buChar char="○"/>
            </a:pPr>
            <a:r>
              <a:rPr lang="en-US"/>
              <a:t>These will be required to update other documents.</a:t>
            </a:r>
            <a:endParaRPr/>
          </a:p>
          <a:p>
            <a:pPr marL="457200" lvl="0" indent="-311150" algn="l" rtl="0">
              <a:lnSpc>
                <a:spcPct val="115000"/>
              </a:lnSpc>
              <a:spcBef>
                <a:spcPts val="0"/>
              </a:spcBef>
              <a:spcAft>
                <a:spcPts val="0"/>
              </a:spcAft>
              <a:buSzPts val="1300"/>
              <a:buChar char="●"/>
            </a:pPr>
            <a:r>
              <a:rPr lang="en-US"/>
              <a:t>Applicants should update their social security card as soon as possible.</a:t>
            </a:r>
            <a:endParaRPr/>
          </a:p>
          <a:p>
            <a:pPr marL="914400" lvl="1" indent="-298450" algn="l" rtl="0">
              <a:lnSpc>
                <a:spcPct val="115000"/>
              </a:lnSpc>
              <a:spcBef>
                <a:spcPts val="0"/>
              </a:spcBef>
              <a:spcAft>
                <a:spcPts val="0"/>
              </a:spcAft>
              <a:buSzPts val="1100"/>
              <a:buChar char="○"/>
            </a:pPr>
            <a:r>
              <a:rPr lang="en-US"/>
              <a:t>This is necessary for updating Minnesota state IDs, as well as tax or other financial information.</a:t>
            </a:r>
            <a:endParaRPr/>
          </a:p>
          <a:p>
            <a:pPr marL="457200" lvl="0" indent="-311150" algn="l" rtl="0">
              <a:lnSpc>
                <a:spcPct val="115000"/>
              </a:lnSpc>
              <a:spcBef>
                <a:spcPts val="0"/>
              </a:spcBef>
              <a:spcAft>
                <a:spcPts val="0"/>
              </a:spcAft>
              <a:buSzPts val="1300"/>
              <a:buChar char="●"/>
            </a:pPr>
            <a:r>
              <a:rPr lang="en-US"/>
              <a:t>Applicants are required to update their name on their Minnesota Driver’s License or ID within </a:t>
            </a:r>
            <a:r>
              <a:rPr lang="en-US" b="1"/>
              <a:t>30 days</a:t>
            </a:r>
            <a:r>
              <a:rPr lang="en-US"/>
              <a:t>.</a:t>
            </a:r>
            <a:endParaRPr/>
          </a:p>
          <a:p>
            <a:pPr marL="457200" lvl="0" indent="-311150" algn="l" rtl="0">
              <a:lnSpc>
                <a:spcPct val="115000"/>
              </a:lnSpc>
              <a:spcBef>
                <a:spcPts val="0"/>
              </a:spcBef>
              <a:spcAft>
                <a:spcPts val="0"/>
              </a:spcAft>
              <a:buSzPts val="1300"/>
              <a:buChar char="●"/>
            </a:pPr>
            <a:r>
              <a:rPr lang="en-US"/>
              <a:t>We are recommending corrections to MN Birth Records be evaluated carefully in these times.</a:t>
            </a:r>
            <a:endParaRPr/>
          </a:p>
          <a:p>
            <a:pPr marL="914400" lvl="1" indent="-311150" algn="l" rtl="0">
              <a:lnSpc>
                <a:spcPct val="115000"/>
              </a:lnSpc>
              <a:spcBef>
                <a:spcPts val="0"/>
              </a:spcBef>
              <a:spcAft>
                <a:spcPts val="0"/>
              </a:spcAft>
              <a:buSzPts val="1300"/>
              <a:buChar char="●"/>
            </a:pPr>
            <a:r>
              <a:rPr lang="en-US"/>
              <a:t>Potential changes in policy</a:t>
            </a:r>
            <a:endParaRPr/>
          </a:p>
          <a:p>
            <a:pPr marL="914400" lvl="1" indent="-311150" algn="l" rtl="0">
              <a:lnSpc>
                <a:spcPct val="115000"/>
              </a:lnSpc>
              <a:spcBef>
                <a:spcPts val="0"/>
              </a:spcBef>
              <a:spcAft>
                <a:spcPts val="0"/>
              </a:spcAft>
              <a:buSzPts val="1300"/>
              <a:buChar char="●"/>
            </a:pPr>
            <a:r>
              <a:rPr lang="en-US"/>
              <a:t>Time-sensitivity</a:t>
            </a:r>
            <a:endParaRPr/>
          </a:p>
          <a:p>
            <a:pPr marL="914400" lvl="1" indent="-311150" algn="l" rtl="0">
              <a:lnSpc>
                <a:spcPct val="115000"/>
              </a:lnSpc>
              <a:spcBef>
                <a:spcPts val="0"/>
              </a:spcBef>
              <a:spcAft>
                <a:spcPts val="0"/>
              </a:spcAft>
              <a:buSzPts val="1300"/>
              <a:buChar char="●"/>
            </a:pPr>
            <a:r>
              <a:rPr lang="en-US"/>
              <a:t>Possible protection from federal policy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3" name="Google Shape;563;p30"/>
          <p:cNvGrpSpPr/>
          <p:nvPr/>
        </p:nvGrpSpPr>
        <p:grpSpPr>
          <a:xfrm>
            <a:off x="425779" y="1555744"/>
            <a:ext cx="8240710" cy="2899737"/>
            <a:chOff x="201661" y="224094"/>
            <a:chExt cx="8240710" cy="2899737"/>
          </a:xfrm>
        </p:grpSpPr>
        <p:sp>
          <p:nvSpPr>
            <p:cNvPr id="564" name="Google Shape;564;p30"/>
            <p:cNvSpPr/>
            <p:nvPr/>
          </p:nvSpPr>
          <p:spPr>
            <a:xfrm rot="-5400000">
              <a:off x="-994803"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259087" y="683416"/>
              <a:ext cx="1288775" cy="909962"/>
            </a:xfrm>
            <a:prstGeom prst="rect">
              <a:avLst/>
            </a:prstGeom>
            <a:solidFill>
              <a:srgbClr val="00584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txBox="1"/>
            <p:nvPr/>
          </p:nvSpPr>
          <p:spPr>
            <a:xfrm>
              <a:off x="259087" y="683416"/>
              <a:ext cx="1288775"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Check goals</a:t>
              </a:r>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ctr" rtl="0">
                <a:lnSpc>
                  <a:spcPct val="100000"/>
                </a:lnSpc>
                <a:spcBef>
                  <a:spcPts val="21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8" name="Google Shape;568;p30"/>
            <p:cNvSpPr/>
            <p:nvPr/>
          </p:nvSpPr>
          <p:spPr>
            <a:xfrm>
              <a:off x="201661" y="224094"/>
              <a:ext cx="436901" cy="436901"/>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0"/>
            <p:cNvSpPr/>
            <p:nvPr/>
          </p:nvSpPr>
          <p:spPr>
            <a:xfrm rot="-5400000">
              <a:off x="701967"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1968535" y="683416"/>
              <a:ext cx="1263422"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0"/>
            <p:cNvSpPr txBox="1"/>
            <p:nvPr/>
          </p:nvSpPr>
          <p:spPr>
            <a:xfrm>
              <a:off x="1968535" y="683416"/>
              <a:ext cx="1263422" cy="909962"/>
            </a:xfrm>
            <a:prstGeom prst="rect">
              <a:avLst/>
            </a:prstGeom>
            <a:noFill/>
            <a:ln>
              <a:noFill/>
            </a:ln>
          </p:spPr>
          <p:txBody>
            <a:bodyPr spcFirstLastPara="1" wrap="square" lIns="99550" tIns="192650" rIns="99550" bIns="99550" anchor="t" anchorCtr="0">
              <a:noAutofit/>
            </a:bodyPr>
            <a:lstStyle/>
            <a:p>
              <a:pPr marL="0" marR="0" lvl="1"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Revise and fill out forms</a:t>
              </a:r>
              <a:endParaRPr/>
            </a:p>
            <a:p>
              <a:pPr marL="0" marR="0" lvl="1" indent="0" algn="ctr" rtl="0">
                <a:lnSpc>
                  <a:spcPct val="100000"/>
                </a:lnSpc>
                <a:spcBef>
                  <a:spcPts val="21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ctr" rtl="0">
                <a:lnSpc>
                  <a:spcPct val="100000"/>
                </a:lnSpc>
                <a:spcBef>
                  <a:spcPts val="18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3" name="Google Shape;573;p30"/>
            <p:cNvSpPr/>
            <p:nvPr/>
          </p:nvSpPr>
          <p:spPr>
            <a:xfrm>
              <a:off x="1898432" y="224094"/>
              <a:ext cx="436901" cy="436901"/>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rot="-5400000">
              <a:off x="2386061"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3619355" y="683416"/>
              <a:ext cx="1329971"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txBox="1"/>
            <p:nvPr/>
          </p:nvSpPr>
          <p:spPr>
            <a:xfrm>
              <a:off x="3619355" y="683416"/>
              <a:ext cx="1329971"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File with Court</a:t>
              </a:r>
              <a:endParaRPr dirty="0"/>
            </a:p>
            <a:p>
              <a:pPr marL="114300" marR="0" lvl="1" indent="-114300" algn="ctr" rtl="0">
                <a:lnSpc>
                  <a:spcPct val="100000"/>
                </a:lnSpc>
                <a:spcBef>
                  <a:spcPts val="21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14300" marR="0" lvl="1" indent="-114300" algn="ctr" rtl="0">
                <a:lnSpc>
                  <a:spcPct val="10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85750" marR="0" lvl="1" indent="-88900" algn="ctr" rtl="0">
                <a:lnSpc>
                  <a:spcPct val="100000"/>
                </a:lnSpc>
                <a:spcBef>
                  <a:spcPts val="180"/>
                </a:spcBef>
                <a:spcAft>
                  <a:spcPts val="0"/>
                </a:spcAft>
                <a:buClr>
                  <a:srgbClr val="000000"/>
                </a:buClr>
                <a:buSzPts val="3100"/>
                <a:buFont typeface="Arial"/>
                <a:buNone/>
              </a:pPr>
              <a:endParaRPr sz="3100" b="0" i="0" u="none" strike="noStrike" cap="none" dirty="0">
                <a:solidFill>
                  <a:schemeClr val="lt1"/>
                </a:solidFill>
                <a:latin typeface="Arial"/>
                <a:ea typeface="Arial"/>
                <a:cs typeface="Arial"/>
                <a:sym typeface="Arial"/>
              </a:endParaRPr>
            </a:p>
          </p:txBody>
        </p:sp>
        <p:sp>
          <p:nvSpPr>
            <p:cNvPr id="578" name="Google Shape;578;p30"/>
            <p:cNvSpPr/>
            <p:nvPr/>
          </p:nvSpPr>
          <p:spPr>
            <a:xfrm>
              <a:off x="3582527" y="224094"/>
              <a:ext cx="436901" cy="436901"/>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rot="-5400000">
              <a:off x="4103430"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a:off x="5267128" y="683416"/>
              <a:ext cx="1469163" cy="909962"/>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txBox="1"/>
            <p:nvPr/>
          </p:nvSpPr>
          <p:spPr>
            <a:xfrm>
              <a:off x="5267128" y="683416"/>
              <a:ext cx="1469163" cy="909962"/>
            </a:xfrm>
            <a:prstGeom prst="rect">
              <a:avLst/>
            </a:prstGeom>
            <a:noFill/>
            <a:ln>
              <a:noFill/>
            </a:ln>
          </p:spPr>
          <p:txBody>
            <a:bodyPr spcFirstLastPara="1" wrap="square" lIns="78225" tIns="192650" rIns="78225" bIns="78225" anchor="t" anchorCtr="0">
              <a:noAutofit/>
            </a:bodyPr>
            <a:lstStyle/>
            <a:p>
              <a:pPr marL="171450" marR="0" lvl="1" indent="-17145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Hearing</a:t>
              </a:r>
              <a:endParaRPr/>
            </a:p>
            <a:p>
              <a:pPr marL="57150" marR="0" lvl="1" indent="-57150" algn="ctr" rtl="0">
                <a:lnSpc>
                  <a:spcPct val="100000"/>
                </a:lnSpc>
                <a:spcBef>
                  <a:spcPts val="24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14300" marR="0" lvl="1" indent="-38100" algn="ctr" rtl="0">
                <a:lnSpc>
                  <a:spcPct val="100000"/>
                </a:lnSpc>
                <a:spcBef>
                  <a:spcPts val="18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1" indent="-171450" algn="ctr" rtl="0">
                <a:lnSpc>
                  <a:spcPct val="100000"/>
                </a:lnSpc>
                <a:spcBef>
                  <a:spcPts val="18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583" name="Google Shape;583;p30"/>
            <p:cNvSpPr/>
            <p:nvPr/>
          </p:nvSpPr>
          <p:spPr>
            <a:xfrm>
              <a:off x="5299896" y="224094"/>
              <a:ext cx="436901" cy="436901"/>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rot="-5400000">
              <a:off x="5890395" y="1708915"/>
              <a:ext cx="2611382" cy="218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134978" y="683416"/>
              <a:ext cx="1307393" cy="909962"/>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txBox="1"/>
            <p:nvPr/>
          </p:nvSpPr>
          <p:spPr>
            <a:xfrm>
              <a:off x="7134978" y="683416"/>
              <a:ext cx="1307393" cy="909962"/>
            </a:xfrm>
            <a:prstGeom prst="rect">
              <a:avLst/>
            </a:prstGeom>
            <a:noFill/>
            <a:ln>
              <a:noFill/>
            </a:ln>
          </p:spPr>
          <p:txBody>
            <a:bodyPr spcFirstLastPara="1" wrap="square" lIns="99550" tIns="192650" rIns="99550" bIns="99550" anchor="t" anchorCtr="0">
              <a:noAutofit/>
            </a:bodyPr>
            <a:lstStyle/>
            <a:p>
              <a:pPr marL="114300" marR="0" lvl="1" indent="-11430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Fix records</a:t>
              </a:r>
              <a:endParaRPr sz="1400" b="0" i="0" u="none" strike="noStrike" cap="none">
                <a:solidFill>
                  <a:schemeClr val="dk1"/>
                </a:solidFill>
                <a:latin typeface="Arial"/>
                <a:ea typeface="Arial"/>
                <a:cs typeface="Arial"/>
                <a:sym typeface="Arial"/>
              </a:endParaRPr>
            </a:p>
            <a:p>
              <a:pPr marL="57150" marR="0" lvl="1" indent="-57150" algn="ctr" rtl="0">
                <a:lnSpc>
                  <a:spcPct val="100000"/>
                </a:lnSpc>
                <a:spcBef>
                  <a:spcPts val="21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14300" marR="0" lvl="1" indent="-114300" algn="ctr" rtl="0">
                <a:lnSpc>
                  <a:spcPct val="100000"/>
                </a:lnSpc>
                <a:spcBef>
                  <a:spcPts val="16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8" name="Google Shape;588;p30"/>
            <p:cNvSpPr/>
            <p:nvPr/>
          </p:nvSpPr>
          <p:spPr>
            <a:xfrm>
              <a:off x="7086861" y="224094"/>
              <a:ext cx="436901" cy="436901"/>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30"/>
          <p:cNvSpPr/>
          <p:nvPr/>
        </p:nvSpPr>
        <p:spPr>
          <a:xfrm>
            <a:off x="7133104" y="1331650"/>
            <a:ext cx="1713540" cy="1895644"/>
          </a:xfrm>
          <a:prstGeom prst="rect">
            <a:avLst/>
          </a:prstGeom>
          <a:gradFill>
            <a:gsLst>
              <a:gs pos="0">
                <a:srgbClr val="FFFF00">
                  <a:alpha val="60000"/>
                </a:srgbClr>
              </a:gs>
              <a:gs pos="27000">
                <a:srgbClr val="FFFF00">
                  <a:alpha val="60000"/>
                </a:srgbClr>
              </a:gs>
              <a:gs pos="79000">
                <a:srgbClr val="C5E3DD">
                  <a:alpha val="29803"/>
                </a:srgbClr>
              </a:gs>
              <a:gs pos="100000">
                <a:srgbClr val="E9F3F3">
                  <a:alpha val="9803"/>
                </a:srgbClr>
              </a:gs>
            </a:gsLst>
            <a:lin ang="16200000" scaled="0"/>
          </a:gradFill>
          <a:ln w="38100" cap="flat" cmpd="sng">
            <a:solidFill>
              <a:srgbClr val="00786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85210-1BD4-8039-4D5A-75BC20FBFD86}"/>
              </a:ext>
            </a:extLst>
          </p:cNvPr>
          <p:cNvPicPr>
            <a:picLocks noChangeAspect="1"/>
          </p:cNvPicPr>
          <p:nvPr/>
        </p:nvPicPr>
        <p:blipFill>
          <a:blip r:embed="rId2"/>
          <a:stretch>
            <a:fillRect/>
          </a:stretch>
        </p:blipFill>
        <p:spPr>
          <a:xfrm>
            <a:off x="2272357" y="0"/>
            <a:ext cx="4599285" cy="5143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9632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Identity Document Overview</a:t>
            </a:r>
            <a:endParaRPr/>
          </a:p>
        </p:txBody>
      </p:sp>
      <p:sp>
        <p:nvSpPr>
          <p:cNvPr id="601" name="Google Shape;601;p32"/>
          <p:cNvSpPr txBox="1">
            <a:spLocks noGrp="1"/>
          </p:cNvSpPr>
          <p:nvPr>
            <p:ph type="body" idx="1"/>
          </p:nvPr>
        </p:nvSpPr>
        <p:spPr>
          <a:xfrm>
            <a:off x="819150" y="1990725"/>
            <a:ext cx="4004400" cy="244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b="1" dirty="0"/>
              <a:t>Must update:</a:t>
            </a:r>
            <a:endParaRPr b="1" dirty="0"/>
          </a:p>
          <a:p>
            <a:pPr marL="457200" lvl="0" indent="-311150" algn="l" rtl="0">
              <a:lnSpc>
                <a:spcPct val="115000"/>
              </a:lnSpc>
              <a:spcBef>
                <a:spcPts val="1200"/>
              </a:spcBef>
              <a:spcAft>
                <a:spcPts val="0"/>
              </a:spcAft>
              <a:buSzPts val="1300"/>
              <a:buChar char="●"/>
            </a:pPr>
            <a:r>
              <a:rPr lang="en-US" dirty="0"/>
              <a:t>Social Security Card (ASAP)</a:t>
            </a:r>
            <a:endParaRPr dirty="0"/>
          </a:p>
          <a:p>
            <a:pPr marL="457200" lvl="0" indent="-311150" algn="l" rtl="0">
              <a:lnSpc>
                <a:spcPct val="115000"/>
              </a:lnSpc>
              <a:spcBef>
                <a:spcPts val="0"/>
              </a:spcBef>
              <a:spcAft>
                <a:spcPts val="0"/>
              </a:spcAft>
              <a:buSzPts val="1300"/>
              <a:buChar char="●"/>
            </a:pPr>
            <a:r>
              <a:rPr lang="en-US" dirty="0"/>
              <a:t>Minnesota Driver’s License or ID (within 30 days)</a:t>
            </a:r>
            <a:endParaRPr dirty="0"/>
          </a:p>
        </p:txBody>
      </p:sp>
      <p:sp>
        <p:nvSpPr>
          <p:cNvPr id="602" name="Google Shape;602;p32"/>
          <p:cNvSpPr txBox="1">
            <a:spLocks noGrp="1"/>
          </p:cNvSpPr>
          <p:nvPr>
            <p:ph type="body" idx="1"/>
          </p:nvPr>
        </p:nvSpPr>
        <p:spPr>
          <a:xfrm>
            <a:off x="4931500" y="1990725"/>
            <a:ext cx="3569100" cy="244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b="1" dirty="0"/>
              <a:t>May update:</a:t>
            </a:r>
            <a:endParaRPr b="1" dirty="0"/>
          </a:p>
          <a:p>
            <a:pPr marL="457200" lvl="0" indent="-311150" algn="l" rtl="0">
              <a:lnSpc>
                <a:spcPct val="115000"/>
              </a:lnSpc>
              <a:spcBef>
                <a:spcPts val="1200"/>
              </a:spcBef>
              <a:spcAft>
                <a:spcPts val="0"/>
              </a:spcAft>
              <a:buSzPts val="1300"/>
              <a:buChar char="●"/>
            </a:pPr>
            <a:r>
              <a:rPr lang="en-US" dirty="0"/>
              <a:t>Birth certificate*</a:t>
            </a:r>
            <a:endParaRPr dirty="0"/>
          </a:p>
          <a:p>
            <a:pPr marL="457200" lvl="0" indent="-311150" algn="l" rtl="0">
              <a:lnSpc>
                <a:spcPct val="115000"/>
              </a:lnSpc>
              <a:spcBef>
                <a:spcPts val="0"/>
              </a:spcBef>
              <a:spcAft>
                <a:spcPts val="0"/>
              </a:spcAft>
              <a:buSzPts val="1300"/>
              <a:buChar char="●"/>
            </a:pPr>
            <a:r>
              <a:rPr lang="en-US" dirty="0"/>
              <a:t>Passport*</a:t>
            </a:r>
            <a:endParaRPr dirty="0"/>
          </a:p>
          <a:p>
            <a:pPr marL="457200" lvl="0" indent="-311150" algn="l" rtl="0">
              <a:lnSpc>
                <a:spcPct val="115000"/>
              </a:lnSpc>
              <a:spcBef>
                <a:spcPts val="0"/>
              </a:spcBef>
              <a:spcAft>
                <a:spcPts val="0"/>
              </a:spcAft>
              <a:buSzPts val="1300"/>
              <a:buChar char="●"/>
            </a:pPr>
            <a:r>
              <a:rPr lang="en-US" dirty="0"/>
              <a:t>Selective Service records</a:t>
            </a:r>
            <a:endParaRPr dirty="0"/>
          </a:p>
          <a:p>
            <a:pPr marL="457200" lvl="0" indent="-311150" algn="l" rtl="0">
              <a:lnSpc>
                <a:spcPct val="115000"/>
              </a:lnSpc>
              <a:spcBef>
                <a:spcPts val="0"/>
              </a:spcBef>
              <a:spcAft>
                <a:spcPts val="0"/>
              </a:spcAft>
              <a:buSzPts val="1300"/>
              <a:buChar char="●"/>
            </a:pPr>
            <a:r>
              <a:rPr lang="en-US" dirty="0"/>
              <a:t>Personal documents</a:t>
            </a:r>
            <a:endParaRPr dirty="0"/>
          </a:p>
          <a:p>
            <a:pPr marL="457200" lvl="0" indent="-228600" algn="l" rtl="0">
              <a:lnSpc>
                <a:spcPct val="115000"/>
              </a:lnSpc>
              <a:spcBef>
                <a:spcPts val="0"/>
              </a:spcBef>
              <a:spcAft>
                <a:spcPts val="0"/>
              </a:spcAft>
              <a:buSzPts val="1300"/>
              <a:buNone/>
            </a:pPr>
            <a:endParaRPr lang="en-US" dirty="0"/>
          </a:p>
          <a:p>
            <a:pPr marL="146050" lvl="0" indent="0" algn="l" rtl="0">
              <a:lnSpc>
                <a:spcPct val="115000"/>
              </a:lnSpc>
              <a:spcBef>
                <a:spcPts val="0"/>
              </a:spcBef>
              <a:spcAft>
                <a:spcPts val="0"/>
              </a:spcAft>
              <a:buSzPts val="1300"/>
              <a:buNone/>
            </a:pPr>
            <a:r>
              <a:rPr lang="en-US" dirty="0"/>
              <a:t>In today’s world, the best way to protect yourself from changing future policy is to get your documents in order now.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Identity Documents - Social Security Cards</a:t>
            </a:r>
            <a:endParaRPr/>
          </a:p>
        </p:txBody>
      </p:sp>
      <p:sp>
        <p:nvSpPr>
          <p:cNvPr id="608" name="Google Shape;608;p33"/>
          <p:cNvSpPr txBox="1">
            <a:spLocks noGrp="1"/>
          </p:cNvSpPr>
          <p:nvPr>
            <p:ph type="body" idx="1"/>
          </p:nvPr>
        </p:nvSpPr>
        <p:spPr>
          <a:xfrm>
            <a:off x="819150" y="1800200"/>
            <a:ext cx="7704364" cy="2638525"/>
          </a:xfrm>
          <a:prstGeom prst="rect">
            <a:avLst/>
          </a:prstGeom>
          <a:noFill/>
          <a:ln>
            <a:noFill/>
          </a:ln>
        </p:spPr>
        <p:txBody>
          <a:bodyPr spcFirstLastPara="1" wrap="square" lIns="91425" tIns="91425" rIns="91425" bIns="91425" anchor="t" anchorCtr="0">
            <a:normAutofit lnSpcReduction="10000"/>
          </a:bodyPr>
          <a:lstStyle/>
          <a:p>
            <a:pPr marL="457200" lvl="0" indent="-311150" algn="l" rtl="0">
              <a:lnSpc>
                <a:spcPct val="115000"/>
              </a:lnSpc>
              <a:spcBef>
                <a:spcPts val="0"/>
              </a:spcBef>
              <a:spcAft>
                <a:spcPts val="0"/>
              </a:spcAft>
              <a:buSzPts val="1300"/>
              <a:buChar char="●"/>
            </a:pPr>
            <a:r>
              <a:rPr lang="en-US" dirty="0"/>
              <a:t>Requires a certified copy of the name change court order to update name.</a:t>
            </a:r>
            <a:endParaRPr dirty="0"/>
          </a:p>
          <a:p>
            <a:pPr marL="457200" lvl="0" indent="-311150" algn="l" rtl="0">
              <a:lnSpc>
                <a:spcPct val="115000"/>
              </a:lnSpc>
              <a:spcBef>
                <a:spcPts val="0"/>
              </a:spcBef>
              <a:spcAft>
                <a:spcPts val="0"/>
              </a:spcAft>
              <a:buSzPts val="1300"/>
              <a:buChar char="●"/>
            </a:pPr>
            <a:r>
              <a:rPr lang="en-US" dirty="0"/>
              <a:t>Gender marker:</a:t>
            </a:r>
            <a:endParaRPr dirty="0"/>
          </a:p>
          <a:p>
            <a:pPr marL="914400" lvl="1" indent="-311150" algn="l" rtl="0">
              <a:lnSpc>
                <a:spcPct val="115000"/>
              </a:lnSpc>
              <a:spcBef>
                <a:spcPts val="0"/>
              </a:spcBef>
              <a:spcAft>
                <a:spcPts val="0"/>
              </a:spcAft>
              <a:buSzPts val="1300"/>
              <a:buChar char="●"/>
            </a:pPr>
            <a:r>
              <a:rPr lang="en-US" dirty="0"/>
              <a:t>At this time, official orders were made to stop gender marker changes in social security, but folks have </a:t>
            </a:r>
            <a:r>
              <a:rPr lang="en-US" dirty="0" err="1"/>
              <a:t>intermittantly</a:t>
            </a:r>
            <a:r>
              <a:rPr lang="en-US" dirty="0"/>
              <a:t> reported being able to still make them. It’s unclear how accurate those reports are.</a:t>
            </a:r>
            <a:endParaRPr dirty="0"/>
          </a:p>
          <a:p>
            <a:pPr marL="914400" lvl="1" indent="-311150" algn="l" rtl="0">
              <a:lnSpc>
                <a:spcPct val="115000"/>
              </a:lnSpc>
              <a:spcBef>
                <a:spcPts val="0"/>
              </a:spcBef>
              <a:spcAft>
                <a:spcPts val="0"/>
              </a:spcAft>
              <a:buSzPts val="1300"/>
              <a:buChar char="●"/>
            </a:pPr>
            <a:r>
              <a:rPr lang="en-US" b="1" dirty="0"/>
              <a:t>Gender marker was self-attestation for the past few years. Social security did not </a:t>
            </a:r>
            <a:r>
              <a:rPr lang="en-US" dirty="0"/>
              <a:t>require an ACT (appropriate clinical treatment) letter from a physician to update sex marker from 2022-January 2025. Form SS-5 is used for such corrections and bring it in. </a:t>
            </a:r>
            <a:endParaRPr dirty="0"/>
          </a:p>
          <a:p>
            <a:pPr marL="914400" lvl="1" indent="-311150" algn="l" rtl="0">
              <a:lnSpc>
                <a:spcPct val="115000"/>
              </a:lnSpc>
              <a:spcBef>
                <a:spcPts val="0"/>
              </a:spcBef>
              <a:spcAft>
                <a:spcPts val="0"/>
              </a:spcAft>
              <a:buSzPts val="1300"/>
              <a:buChar char="●"/>
            </a:pPr>
            <a:r>
              <a:rPr lang="en-US" dirty="0"/>
              <a:t>Binary gender markers only—never got X despite the admin agreeing to provide when systems could be updated.</a:t>
            </a:r>
            <a:endParaRPr dirty="0"/>
          </a:p>
          <a:p>
            <a:pPr marL="158750" lvl="0" indent="0" algn="l" rtl="0">
              <a:lnSpc>
                <a:spcPct val="115000"/>
              </a:lnSpc>
              <a:spcBef>
                <a:spcPts val="0"/>
              </a:spcBef>
              <a:spcAft>
                <a:spcPts val="0"/>
              </a:spcAft>
              <a:buSzPts val="1100"/>
              <a:buNone/>
            </a:pPr>
            <a:endParaRPr dirty="0"/>
          </a:p>
          <a:p>
            <a:pPr marL="158750" lvl="0" indent="0" algn="l" rtl="0">
              <a:lnSpc>
                <a:spcPct val="115000"/>
              </a:lnSpc>
              <a:spcBef>
                <a:spcPts val="0"/>
              </a:spcBef>
              <a:spcAft>
                <a:spcPts val="0"/>
              </a:spcAft>
              <a:buSzPts val="1100"/>
              <a:buNone/>
            </a:pPr>
            <a:r>
              <a:rPr lang="en-US" dirty="0"/>
              <a:t>Registering with selective service – still based on sex assigned at birth. Matters for FAFSA and sometimes particular jobs. You can get a letter about this if you are FTM and need to explain to any entity why you did not have to register without outing yourself.</a:t>
            </a:r>
            <a:endParaRPr dirty="0"/>
          </a:p>
          <a:p>
            <a:pPr marL="0" lvl="0" indent="0" algn="l" rtl="0">
              <a:lnSpc>
                <a:spcPct val="115000"/>
              </a:lnSpc>
              <a:spcBef>
                <a:spcPts val="1200"/>
              </a:spcBef>
              <a:spcAft>
                <a:spcPts val="1200"/>
              </a:spcAft>
              <a:buSzPts val="1300"/>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Identity Documents - Selective Service</a:t>
            </a:r>
            <a:endParaRPr/>
          </a:p>
        </p:txBody>
      </p:sp>
      <p:sp>
        <p:nvSpPr>
          <p:cNvPr id="614" name="Google Shape;614;p34"/>
          <p:cNvSpPr txBox="1">
            <a:spLocks noGrp="1"/>
          </p:cNvSpPr>
          <p:nvPr>
            <p:ph type="body" idx="1"/>
          </p:nvPr>
        </p:nvSpPr>
        <p:spPr>
          <a:xfrm>
            <a:off x="819150" y="1581374"/>
            <a:ext cx="7505700" cy="2857351"/>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a:t>Individuals have to register with selective service based on sex assigned at birth. For AMAB individuals, registration is required to access federal benefits such as FAFSA for student loans.</a:t>
            </a:r>
            <a:endParaRPr/>
          </a:p>
          <a:p>
            <a:pPr marL="285750" lvl="0" indent="-285750" algn="l" rtl="0">
              <a:lnSpc>
                <a:spcPct val="115000"/>
              </a:lnSpc>
              <a:spcBef>
                <a:spcPts val="0"/>
              </a:spcBef>
              <a:spcAft>
                <a:spcPts val="0"/>
              </a:spcAft>
              <a:buSzPts val="1300"/>
              <a:buChar char="●"/>
            </a:pPr>
            <a:r>
              <a:rPr lang="en-US" u="sng">
                <a:solidFill>
                  <a:schemeClr val="hlink"/>
                </a:solidFill>
                <a:hlinkClick r:id="rId3"/>
              </a:rPr>
              <a:t>See: https://www.sss.gov/wp-content/uploads/2024/01/WhoMustRegisterChart_1-16-24-1.pdf</a:t>
            </a:r>
            <a:r>
              <a:rPr lang="en-US"/>
              <a:t> </a:t>
            </a:r>
            <a:endParaRPr/>
          </a:p>
          <a:p>
            <a:pPr marL="0" lvl="0" indent="0" algn="l" rtl="0">
              <a:lnSpc>
                <a:spcPct val="115000"/>
              </a:lnSpc>
              <a:spcBef>
                <a:spcPts val="0"/>
              </a:spcBef>
              <a:spcAft>
                <a:spcPts val="0"/>
              </a:spcAft>
              <a:buSzPts val="1300"/>
              <a:buNone/>
            </a:pPr>
            <a:endParaRPr/>
          </a:p>
          <a:p>
            <a:pPr marL="0" lvl="0" indent="0" algn="l" rtl="0">
              <a:lnSpc>
                <a:spcPct val="115000"/>
              </a:lnSpc>
              <a:spcBef>
                <a:spcPts val="0"/>
              </a:spcBef>
              <a:spcAft>
                <a:spcPts val="0"/>
              </a:spcAft>
              <a:buSzPts val="1300"/>
              <a:buNone/>
            </a:pPr>
            <a:r>
              <a:rPr lang="en-US"/>
              <a:t>AMAB individuals who have already been registered with the Selective Service System may change their name on their records </a:t>
            </a:r>
            <a:endParaRPr/>
          </a:p>
          <a:p>
            <a:pPr marL="457200" lvl="0" indent="-311150" algn="l" rtl="0">
              <a:lnSpc>
                <a:spcPct val="115000"/>
              </a:lnSpc>
              <a:spcBef>
                <a:spcPts val="1200"/>
              </a:spcBef>
              <a:spcAft>
                <a:spcPts val="0"/>
              </a:spcAft>
              <a:buSzPts val="1300"/>
              <a:buChar char="●"/>
            </a:pPr>
            <a:r>
              <a:rPr lang="en-US"/>
              <a:t>Fill out the SS-2 Form, and attach a certified copy of the court order granting the applicant’s name change.</a:t>
            </a:r>
            <a:endParaRPr/>
          </a:p>
          <a:p>
            <a:pPr marL="914400" lvl="1" indent="-298450" algn="l" rtl="0">
              <a:lnSpc>
                <a:spcPct val="115000"/>
              </a:lnSpc>
              <a:spcBef>
                <a:spcPts val="0"/>
              </a:spcBef>
              <a:spcAft>
                <a:spcPts val="0"/>
              </a:spcAft>
              <a:buSzPts val="1100"/>
              <a:buChar char="○"/>
            </a:pPr>
            <a:r>
              <a:rPr lang="en-US" u="sng">
                <a:solidFill>
                  <a:schemeClr val="hlink"/>
                </a:solidFill>
                <a:hlinkClick r:id="rId4"/>
              </a:rPr>
              <a:t>https://www.sss.gov/wp-content/uploads/2021/10/Form-2-Change-of-Information-Fillable-.pdf</a:t>
            </a:r>
            <a:r>
              <a:rPr lang="en-US"/>
              <a:t> </a:t>
            </a:r>
            <a:endParaRPr sz="1100"/>
          </a:p>
          <a:p>
            <a:pPr marL="457200" lvl="0" indent="-311150" algn="l" rtl="0">
              <a:lnSpc>
                <a:spcPct val="115000"/>
              </a:lnSpc>
              <a:spcBef>
                <a:spcPts val="0"/>
              </a:spcBef>
              <a:spcAft>
                <a:spcPts val="0"/>
              </a:spcAft>
              <a:buSzPts val="1300"/>
              <a:buChar char="●"/>
            </a:pPr>
            <a:r>
              <a:rPr lang="en-US"/>
              <a:t>Updates may take up to 30 days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Identity Documents - State IDs</a:t>
            </a:r>
            <a:endParaRPr/>
          </a:p>
        </p:txBody>
      </p:sp>
      <p:sp>
        <p:nvSpPr>
          <p:cNvPr id="620" name="Google Shape;620;p35"/>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fontScale="92500"/>
          </a:bodyPr>
          <a:lstStyle/>
          <a:p>
            <a:pPr marL="457200" lvl="0" indent="-311150" algn="l" rtl="0">
              <a:lnSpc>
                <a:spcPct val="115000"/>
              </a:lnSpc>
              <a:spcBef>
                <a:spcPts val="0"/>
              </a:spcBef>
              <a:spcAft>
                <a:spcPts val="0"/>
              </a:spcAft>
              <a:buSzPts val="1300"/>
              <a:buChar char="●"/>
            </a:pPr>
            <a:r>
              <a:rPr lang="en-US" dirty="0"/>
              <a:t>Updating name on state driver’s licenses / IDs requires a certified copy of the court order granting the name change.</a:t>
            </a:r>
            <a:endParaRPr dirty="0"/>
          </a:p>
          <a:p>
            <a:pPr marL="457200" lvl="0" indent="-311150" algn="l" rtl="0">
              <a:lnSpc>
                <a:spcPct val="115000"/>
              </a:lnSpc>
              <a:spcBef>
                <a:spcPts val="0"/>
              </a:spcBef>
              <a:spcAft>
                <a:spcPts val="0"/>
              </a:spcAft>
              <a:buSzPts val="1300"/>
              <a:buChar char="●"/>
            </a:pPr>
            <a:r>
              <a:rPr lang="en-US" dirty="0"/>
              <a:t>Sex markers on Minnesota IDs are self selected - no documentation required. Applicants can select either a “M”, “F” or “X” marker.</a:t>
            </a:r>
            <a:endParaRPr dirty="0"/>
          </a:p>
          <a:p>
            <a:pPr marL="457200" lvl="0" indent="-228600" algn="l" rtl="0">
              <a:lnSpc>
                <a:spcPct val="115000"/>
              </a:lnSpc>
              <a:spcBef>
                <a:spcPts val="0"/>
              </a:spcBef>
              <a:spcAft>
                <a:spcPts val="0"/>
              </a:spcAft>
              <a:buSzPts val="1300"/>
              <a:buNone/>
            </a:pPr>
            <a:endParaRPr dirty="0"/>
          </a:p>
          <a:p>
            <a:pPr marL="146050" lvl="0" indent="0" algn="l" rtl="0">
              <a:lnSpc>
                <a:spcPct val="115000"/>
              </a:lnSpc>
              <a:spcBef>
                <a:spcPts val="0"/>
              </a:spcBef>
              <a:spcAft>
                <a:spcPts val="0"/>
              </a:spcAft>
              <a:buSzPts val="1300"/>
              <a:buNone/>
            </a:pPr>
            <a:r>
              <a:rPr lang="en-US" dirty="0"/>
              <a:t>*we have no reason to think X will go away in MN overall. However, Red states are passing policies that they will only issue drivers licenses in M or F, and that the info on a drivers license must match birth record. As such, there is some risk if you move to a red state that you could be denied access to documents. There is also a risk that federal policy could follow this route for Real ID, but the current statute / regulations would have to change. Folks concerned can/should early renew and get their docs now.</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dirty="0"/>
              <a:t>Identity Documents - Passports</a:t>
            </a:r>
            <a:endParaRPr dirty="0"/>
          </a:p>
        </p:txBody>
      </p:sp>
      <p:sp>
        <p:nvSpPr>
          <p:cNvPr id="626" name="Google Shape;626;p36"/>
          <p:cNvSpPr txBox="1">
            <a:spLocks noGrp="1"/>
          </p:cNvSpPr>
          <p:nvPr>
            <p:ph type="body" idx="1"/>
          </p:nvPr>
        </p:nvSpPr>
        <p:spPr>
          <a:xfrm>
            <a:off x="819150" y="1800200"/>
            <a:ext cx="7847178" cy="3009925"/>
          </a:xfrm>
          <a:prstGeom prst="rect">
            <a:avLst/>
          </a:prstGeom>
          <a:noFill/>
          <a:ln>
            <a:noFill/>
          </a:ln>
        </p:spPr>
        <p:txBody>
          <a:bodyPr spcFirstLastPara="1" wrap="square" lIns="91425" tIns="91425" rIns="91425" bIns="91425" anchor="t" anchorCtr="0">
            <a:normAutofit fontScale="85000" lnSpcReduction="20000"/>
          </a:bodyPr>
          <a:lstStyle/>
          <a:p>
            <a:pPr marL="457200" lvl="0" indent="-311150" algn="l" rtl="0">
              <a:lnSpc>
                <a:spcPct val="115000"/>
              </a:lnSpc>
              <a:spcBef>
                <a:spcPts val="0"/>
              </a:spcBef>
              <a:spcAft>
                <a:spcPts val="0"/>
              </a:spcAft>
              <a:buSzPct val="117647"/>
              <a:buChar char="●"/>
            </a:pPr>
            <a:r>
              <a:rPr lang="en-US" dirty="0"/>
              <a:t>Updating name on passports requires a certified copy of the court order granting the name change.</a:t>
            </a:r>
            <a:endParaRPr dirty="0"/>
          </a:p>
          <a:p>
            <a:pPr marL="457200" lvl="0" indent="-311150" algn="l" rtl="0">
              <a:lnSpc>
                <a:spcPct val="115000"/>
              </a:lnSpc>
              <a:spcBef>
                <a:spcPts val="0"/>
              </a:spcBef>
              <a:spcAft>
                <a:spcPts val="0"/>
              </a:spcAft>
              <a:buSzPct val="117647"/>
              <a:buChar char="●"/>
            </a:pPr>
            <a:r>
              <a:rPr lang="en-US" dirty="0"/>
              <a:t>Gender markers on passports are no longer being treated as self-selected. “X” markers are not currently being issued on new / </a:t>
            </a:r>
            <a:r>
              <a:rPr lang="en-US" dirty="0" err="1"/>
              <a:t>renwed</a:t>
            </a:r>
            <a:r>
              <a:rPr lang="en-US" dirty="0"/>
              <a:t> passports. New passports will be based on birth record.</a:t>
            </a:r>
            <a:endParaRPr dirty="0"/>
          </a:p>
          <a:p>
            <a:pPr marL="457200" lvl="0" indent="-311150" algn="l" rtl="0">
              <a:lnSpc>
                <a:spcPct val="115000"/>
              </a:lnSpc>
              <a:spcBef>
                <a:spcPts val="0"/>
              </a:spcBef>
              <a:spcAft>
                <a:spcPts val="0"/>
              </a:spcAft>
              <a:buSzPct val="117647"/>
              <a:buChar char="●"/>
            </a:pPr>
            <a:r>
              <a:rPr lang="en-US" dirty="0"/>
              <a:t>The intel that we are aware of indicates that results are mixed for renewals when folks have a name change but have PREVIOUSLY fixed gender marker. Most legal experts recommend waiting for more clarity, and working with national legal services if you cannot wait.</a:t>
            </a:r>
            <a:br>
              <a:rPr lang="en-US" dirty="0"/>
            </a:br>
            <a:endParaRPr dirty="0"/>
          </a:p>
          <a:p>
            <a:pPr marL="457200" lvl="0" indent="-311150" algn="l" rtl="0">
              <a:lnSpc>
                <a:spcPct val="115000"/>
              </a:lnSpc>
              <a:spcBef>
                <a:spcPts val="0"/>
              </a:spcBef>
              <a:spcAft>
                <a:spcPts val="0"/>
              </a:spcAft>
              <a:buSzPct val="117647"/>
              <a:buChar char="●"/>
            </a:pPr>
            <a:r>
              <a:rPr lang="en-US" dirty="0"/>
              <a:t>Unclear if and/or when these things will change—litigation has been filed and a court order could shift policy at any moment. Waiting to apply could set you up to file your correction after an injunction. Consider if you:</a:t>
            </a:r>
            <a:endParaRPr dirty="0"/>
          </a:p>
          <a:p>
            <a:pPr marL="914400" lvl="1" indent="-311150" algn="l" rtl="0">
              <a:lnSpc>
                <a:spcPct val="115000"/>
              </a:lnSpc>
              <a:spcBef>
                <a:spcPts val="0"/>
              </a:spcBef>
              <a:spcAft>
                <a:spcPts val="0"/>
              </a:spcAft>
              <a:buSzPct val="139037"/>
              <a:buChar char="●"/>
            </a:pPr>
            <a:r>
              <a:rPr lang="en-US" dirty="0"/>
              <a:t>Have something you can live with on your birth record and other documents. </a:t>
            </a:r>
            <a:endParaRPr dirty="0"/>
          </a:p>
          <a:p>
            <a:pPr marL="914400" lvl="1" indent="-311150" algn="l" rtl="0">
              <a:lnSpc>
                <a:spcPct val="115000"/>
              </a:lnSpc>
              <a:spcBef>
                <a:spcPts val="0"/>
              </a:spcBef>
              <a:spcAft>
                <a:spcPts val="0"/>
              </a:spcAft>
              <a:buSzPct val="139037"/>
              <a:buChar char="●"/>
            </a:pPr>
            <a:r>
              <a:rPr lang="en-US" dirty="0"/>
              <a:t>It is evergreen advice to make sure they are right and match your current self. </a:t>
            </a:r>
            <a:endParaRPr dirty="0"/>
          </a:p>
          <a:p>
            <a:pPr marL="146050" lvl="0" indent="0" algn="l" rtl="0">
              <a:lnSpc>
                <a:spcPct val="115000"/>
              </a:lnSpc>
              <a:spcBef>
                <a:spcPts val="0"/>
              </a:spcBef>
              <a:spcAft>
                <a:spcPts val="0"/>
              </a:spcAft>
              <a:buSzPct val="117647"/>
              <a:buNone/>
            </a:pPr>
            <a:r>
              <a:rPr lang="en-US" b="1" i="1" dirty="0"/>
              <a:t>Not having documents that match your appearance/presentation can be a risk for harassment and/or government agents thinking you are giving false ID.</a:t>
            </a:r>
            <a:endParaRPr dirty="0"/>
          </a:p>
          <a:p>
            <a:pPr marL="146050" lvl="0" indent="0" algn="l" rtl="0">
              <a:lnSpc>
                <a:spcPct val="115000"/>
              </a:lnSpc>
              <a:spcBef>
                <a:spcPts val="0"/>
              </a:spcBef>
              <a:spcAft>
                <a:spcPts val="0"/>
              </a:spcAft>
              <a:buSzPct val="117647"/>
              <a:buNone/>
            </a:pPr>
            <a:endParaRPr b="1" i="1" dirty="0"/>
          </a:p>
          <a:p>
            <a:pPr marL="146050" lvl="0" indent="0" algn="l" rtl="0">
              <a:lnSpc>
                <a:spcPct val="115000"/>
              </a:lnSpc>
              <a:spcBef>
                <a:spcPts val="0"/>
              </a:spcBef>
              <a:spcAft>
                <a:spcPts val="0"/>
              </a:spcAft>
              <a:buSzPct val="117647"/>
              <a:buNone/>
            </a:pPr>
            <a:r>
              <a:rPr lang="en-US" b="1" i="1" dirty="0"/>
              <a:t>We are not aware of confirmed international travel issues related to having an X, but there are situations where border agents in countries where it is illegal to be LGBT could create an issue if they wanted to, so your choice of marker may be impacted by where you expect to travel. This is an extremely unlikely issue for someone who is otherwise being respectful in another country. Global Entry is an option to minimize human agent interaction.</a:t>
            </a:r>
            <a:endParaRPr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5"/>
          <p:cNvGrpSpPr/>
          <p:nvPr/>
        </p:nvGrpSpPr>
        <p:grpSpPr>
          <a:xfrm>
            <a:off x="363308" y="718184"/>
            <a:ext cx="8499824" cy="3637655"/>
            <a:chOff x="139190" y="323736"/>
            <a:chExt cx="8499824" cy="3637655"/>
          </a:xfrm>
        </p:grpSpPr>
        <p:sp>
          <p:nvSpPr>
            <p:cNvPr id="177" name="Google Shape;177;p5"/>
            <p:cNvSpPr/>
            <p:nvPr/>
          </p:nvSpPr>
          <p:spPr>
            <a:xfrm rot="-5400000">
              <a:off x="-1420170" y="2178352"/>
              <a:ext cx="3342399" cy="2236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rot="-5400000">
              <a:off x="-1420170" y="2178352"/>
              <a:ext cx="3342399" cy="223678"/>
            </a:xfrm>
            <a:prstGeom prst="rect">
              <a:avLst/>
            </a:prstGeom>
            <a:noFill/>
            <a:ln>
              <a:noFill/>
            </a:ln>
          </p:spPr>
          <p:txBody>
            <a:bodyPr spcFirstLastPara="1" wrap="square" lIns="0" tIns="0" rIns="197250" bIns="0" anchor="t" anchorCtr="0">
              <a:noAutofit/>
            </a:bodyPr>
            <a:lstStyle/>
            <a:p>
              <a:pPr marL="0" marR="0" lvl="0" indent="0" algn="r" rtl="0">
                <a:lnSpc>
                  <a:spcPct val="90000"/>
                </a:lnSpc>
                <a:spcBef>
                  <a:spcPts val="0"/>
                </a:spcBef>
                <a:spcAft>
                  <a:spcPts val="0"/>
                </a:spcAft>
                <a:buClr>
                  <a:srgbClr val="000000"/>
                </a:buClr>
                <a:buSzPts val="1700"/>
                <a:buFont typeface="Arial"/>
                <a:buNone/>
              </a:pPr>
              <a:r>
                <a:rPr lang="en-US" sz="1700" b="0" i="0" u="none" strike="noStrike" cap="none" dirty="0">
                  <a:solidFill>
                    <a:srgbClr val="000000"/>
                  </a:solidFill>
                  <a:latin typeface="Arial"/>
                  <a:ea typeface="Arial"/>
                  <a:cs typeface="Arial"/>
                  <a:sym typeface="Arial"/>
                </a:rPr>
                <a:t>Assess Goals</a:t>
              </a:r>
              <a:endParaRPr dirty="0"/>
            </a:p>
          </p:txBody>
        </p:sp>
        <p:sp>
          <p:nvSpPr>
            <p:cNvPr id="179" name="Google Shape;179;p5"/>
            <p:cNvSpPr/>
            <p:nvPr/>
          </p:nvSpPr>
          <p:spPr>
            <a:xfrm>
              <a:off x="341777" y="618992"/>
              <a:ext cx="1319619" cy="3342399"/>
            </a:xfrm>
            <a:prstGeom prst="rect">
              <a:avLst/>
            </a:prstGeom>
            <a:solidFill>
              <a:srgbClr val="00584C"/>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382597" y="618992"/>
              <a:ext cx="1319619" cy="3342399"/>
            </a:xfrm>
            <a:prstGeom prst="rect">
              <a:avLst/>
            </a:prstGeom>
            <a:noFill/>
            <a:ln>
              <a:noFill/>
            </a:ln>
          </p:spPr>
          <p:txBody>
            <a:bodyPr spcFirstLastPara="1" wrap="square" lIns="99550" tIns="197250" rIns="99550" bIns="99550" anchor="t" anchorCtr="0">
              <a:noAutofit/>
            </a:bodyPr>
            <a:lstStyle/>
            <a:p>
              <a:pPr marL="114300" marR="0" lvl="1" indent="-114300" algn="l" rtl="0">
                <a:lnSpc>
                  <a:spcPct val="90000"/>
                </a:lnSpc>
                <a:spcBef>
                  <a:spcPts val="21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None/>
              </a:pPr>
              <a:r>
                <a:rPr lang="en-US" sz="1400" b="0" i="0" u="sng" strike="noStrike" cap="none" dirty="0">
                  <a:solidFill>
                    <a:schemeClr val="dk1"/>
                  </a:solidFill>
                  <a:latin typeface="Arial"/>
                  <a:ea typeface="Arial"/>
                  <a:cs typeface="Arial"/>
                  <a:sym typeface="Arial"/>
                </a:rPr>
                <a:t>Look for</a:t>
              </a:r>
              <a:r>
                <a:rPr lang="en-US" sz="1400" b="0" i="0" u="none" strike="noStrike" cap="none" dirty="0">
                  <a:solidFill>
                    <a:schemeClr val="dk1"/>
                  </a:solidFill>
                  <a:latin typeface="Arial"/>
                  <a:ea typeface="Arial"/>
                  <a:cs typeface="Arial"/>
                  <a:sym typeface="Arial"/>
                </a:rPr>
                <a:t>:</a:t>
              </a:r>
              <a:endParaRPr dirty="0"/>
            </a:p>
            <a:p>
              <a:pPr marL="114300" marR="0" lvl="1" indent="-114300" algn="l" rtl="0">
                <a:lnSpc>
                  <a:spcPct val="90000"/>
                </a:lnSpc>
                <a:spcBef>
                  <a:spcPts val="21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Minor</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Fee Waiver</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Gender marker plans</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Birth Certificate state</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Criminal history</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Confidentiality</a:t>
              </a:r>
              <a:endParaRPr dirty="0"/>
            </a:p>
            <a:p>
              <a:pPr marL="114300" marR="0" lvl="1" indent="-114300" algn="l" rtl="0">
                <a:lnSpc>
                  <a:spcPct val="90000"/>
                </a:lnSpc>
                <a:spcBef>
                  <a:spcPts val="18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81" name="Google Shape;181;p5"/>
            <p:cNvSpPr/>
            <p:nvPr/>
          </p:nvSpPr>
          <p:spPr>
            <a:xfrm>
              <a:off x="139190" y="323736"/>
              <a:ext cx="447357" cy="447357"/>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5400000">
              <a:off x="311545" y="2178352"/>
              <a:ext cx="3342399" cy="2236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rot="-5400000">
              <a:off x="311545" y="2178352"/>
              <a:ext cx="3342399" cy="223678"/>
            </a:xfrm>
            <a:prstGeom prst="rect">
              <a:avLst/>
            </a:prstGeom>
            <a:noFill/>
            <a:ln>
              <a:noFill/>
            </a:ln>
          </p:spPr>
          <p:txBody>
            <a:bodyPr spcFirstLastPara="1" wrap="square" lIns="0" tIns="0" rIns="197250" bIns="0" anchor="t" anchorCtr="0">
              <a:noAutofit/>
            </a:bodyPr>
            <a:lstStyle/>
            <a:p>
              <a:pPr marL="0" marR="0" lvl="0" indent="0" algn="r" rtl="0">
                <a:lnSpc>
                  <a:spcPct val="90000"/>
                </a:lnSpc>
                <a:spcBef>
                  <a:spcPts val="0"/>
                </a:spcBef>
                <a:spcAft>
                  <a:spcPts val="0"/>
                </a:spcAft>
                <a:buClr>
                  <a:srgbClr val="000000"/>
                </a:buClr>
                <a:buSzPts val="1700"/>
                <a:buFont typeface="Arial"/>
                <a:buNone/>
              </a:pPr>
              <a:r>
                <a:rPr lang="en-US" sz="1700" b="0" i="0" u="none" strike="noStrike" cap="none" dirty="0">
                  <a:solidFill>
                    <a:srgbClr val="000000"/>
                  </a:solidFill>
                  <a:latin typeface="Arial"/>
                  <a:ea typeface="Arial"/>
                  <a:cs typeface="Arial"/>
                  <a:sym typeface="Arial"/>
                </a:rPr>
                <a:t>Revise &amp; Fill out Forms</a:t>
              </a:r>
              <a:endParaRPr dirty="0"/>
            </a:p>
          </p:txBody>
        </p:sp>
        <p:sp>
          <p:nvSpPr>
            <p:cNvPr id="184" name="Google Shape;184;p5"/>
            <p:cNvSpPr/>
            <p:nvPr/>
          </p:nvSpPr>
          <p:spPr>
            <a:xfrm>
              <a:off x="2102802" y="618992"/>
              <a:ext cx="1293659" cy="3342399"/>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txBox="1"/>
            <p:nvPr/>
          </p:nvSpPr>
          <p:spPr>
            <a:xfrm>
              <a:off x="2131397" y="579238"/>
              <a:ext cx="1293659" cy="3342399"/>
            </a:xfrm>
            <a:prstGeom prst="rect">
              <a:avLst/>
            </a:prstGeom>
            <a:noFill/>
            <a:ln>
              <a:noFill/>
            </a:ln>
          </p:spPr>
          <p:txBody>
            <a:bodyPr spcFirstLastPara="1" wrap="square" lIns="99550" tIns="197250" rIns="99550" bIns="99550" anchor="t" anchorCtr="0">
              <a:noAutofit/>
            </a:bodyPr>
            <a:lstStyle/>
            <a:p>
              <a:pPr marL="0" marR="0" lvl="1" indent="0" algn="l" rtl="0">
                <a:lnSpc>
                  <a:spcPct val="90000"/>
                </a:lnSpc>
                <a:spcBef>
                  <a:spcPts val="0"/>
                </a:spcBef>
                <a:spcAft>
                  <a:spcPts val="0"/>
                </a:spcAft>
                <a:buClr>
                  <a:srgbClr val="000000"/>
                </a:buClr>
                <a:buSzPts val="1400"/>
                <a:buFont typeface="Arial"/>
                <a:buNone/>
              </a:pPr>
              <a:r>
                <a:rPr lang="en-US" sz="1200" b="0" i="0" u="none" strike="noStrike" cap="none" dirty="0" err="1">
                  <a:solidFill>
                    <a:schemeClr val="dk1"/>
                  </a:solidFill>
                  <a:latin typeface="Arial"/>
                  <a:ea typeface="Arial"/>
                  <a:cs typeface="Arial"/>
                  <a:sym typeface="Arial"/>
                </a:rPr>
                <a:t>LawHelpMN</a:t>
              </a:r>
              <a:r>
                <a:rPr lang="en-US" sz="1200" b="0" i="0" u="none" strike="noStrike" cap="none" dirty="0">
                  <a:solidFill>
                    <a:schemeClr val="dk1"/>
                  </a:solidFill>
                  <a:latin typeface="Arial"/>
                  <a:ea typeface="Arial"/>
                  <a:cs typeface="Arial"/>
                  <a:sym typeface="Arial"/>
                </a:rPr>
                <a:t> Generator</a:t>
              </a:r>
              <a:endParaRPr dirty="0"/>
            </a:p>
            <a:p>
              <a:pPr marL="0" marR="0" lvl="1" indent="-762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 MNCourts.gov Fee Wavier generator</a:t>
              </a:r>
              <a:endParaRPr dirty="0"/>
            </a:p>
            <a:p>
              <a:pPr marL="0" marR="0" lvl="1" indent="0" algn="l" rtl="0">
                <a:lnSpc>
                  <a:spcPct val="9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1" indent="0" algn="l" rtl="0">
                <a:lnSpc>
                  <a:spcPct val="90000"/>
                </a:lnSpc>
                <a:spcBef>
                  <a:spcPts val="180"/>
                </a:spcBef>
                <a:spcAft>
                  <a:spcPts val="0"/>
                </a:spcAft>
                <a:buClr>
                  <a:srgbClr val="000000"/>
                </a:buClr>
                <a:buSzPts val="1200"/>
                <a:buFont typeface="Arial"/>
                <a:buNone/>
              </a:pPr>
              <a:r>
                <a:rPr lang="en-US" sz="1200" b="0" i="0" u="sng" strike="noStrike" cap="none" dirty="0">
                  <a:solidFill>
                    <a:schemeClr val="dk1"/>
                  </a:solidFill>
                  <a:latin typeface="Arial"/>
                  <a:ea typeface="Arial"/>
                  <a:cs typeface="Arial"/>
                  <a:sym typeface="Arial"/>
                </a:rPr>
                <a:t>Check:</a:t>
              </a:r>
              <a:endParaRPr dirty="0"/>
            </a:p>
            <a:p>
              <a:pPr marL="0" marR="0" lvl="1" indent="0" algn="l" rtl="0">
                <a:lnSpc>
                  <a:spcPct val="90000"/>
                </a:lnSpc>
                <a:spcBef>
                  <a:spcPts val="18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Language for birth record</a:t>
              </a:r>
              <a:endParaRPr dirty="0"/>
            </a:p>
            <a:p>
              <a:pPr marL="0" marR="0" lvl="1" indent="0" algn="l" rtl="0">
                <a:lnSpc>
                  <a:spcPct val="90000"/>
                </a:lnSpc>
                <a:spcBef>
                  <a:spcPts val="180"/>
                </a:spcBef>
                <a:spcAft>
                  <a:spcPts val="0"/>
                </a:spcAft>
                <a:buClr>
                  <a:srgbClr val="000000"/>
                </a:buClr>
                <a:buSzPts val="1200"/>
                <a:buFont typeface="Arial"/>
                <a:buNone/>
              </a:pPr>
              <a:r>
                <a:rPr lang="en-US" sz="1200" b="0" i="0" u="none" strike="noStrike" cap="none" dirty="0" err="1">
                  <a:solidFill>
                    <a:schemeClr val="dk1"/>
                  </a:solidFill>
                  <a:latin typeface="Arial"/>
                  <a:ea typeface="Arial"/>
                  <a:cs typeface="Arial"/>
                  <a:sym typeface="Arial"/>
                </a:rPr>
                <a:t>Childrens’</a:t>
              </a:r>
              <a:r>
                <a:rPr lang="en-US" sz="1200" b="0" i="0" u="none" strike="noStrike" cap="none" dirty="0">
                  <a:solidFill>
                    <a:schemeClr val="dk1"/>
                  </a:solidFill>
                  <a:latin typeface="Arial"/>
                  <a:ea typeface="Arial"/>
                  <a:cs typeface="Arial"/>
                  <a:sym typeface="Arial"/>
                </a:rPr>
                <a:t> birth record corrections</a:t>
              </a:r>
              <a:endParaRPr dirty="0"/>
            </a:p>
            <a:p>
              <a:pPr marL="0" marR="0" lvl="1" indent="0" algn="l" rtl="0">
                <a:lnSpc>
                  <a:spcPct val="90000"/>
                </a:lnSpc>
                <a:spcBef>
                  <a:spcPts val="18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Criminal history disclosures</a:t>
              </a:r>
              <a:endParaRPr dirty="0"/>
            </a:p>
            <a:p>
              <a:pPr marL="0" marR="0" lvl="1" indent="0" algn="l" rtl="0">
                <a:lnSpc>
                  <a:spcPct val="90000"/>
                </a:lnSpc>
                <a:spcBef>
                  <a:spcPts val="18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Gender marker in court or no?</a:t>
              </a:r>
              <a:endParaRPr dirty="0"/>
            </a:p>
            <a:p>
              <a:pPr marL="0" marR="0" lvl="1" indent="0" algn="l" rtl="0">
                <a:lnSpc>
                  <a:spcPct val="90000"/>
                </a:lnSpc>
                <a:spcBef>
                  <a:spcPts val="18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86" name="Google Shape;186;p5"/>
            <p:cNvSpPr/>
            <p:nvPr/>
          </p:nvSpPr>
          <p:spPr>
            <a:xfrm>
              <a:off x="1870906" y="323736"/>
              <a:ext cx="447357" cy="447357"/>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5400000">
              <a:off x="2030282" y="2178352"/>
              <a:ext cx="3342399" cy="2236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txBox="1"/>
            <p:nvPr/>
          </p:nvSpPr>
          <p:spPr>
            <a:xfrm rot="-5400000">
              <a:off x="2030282" y="2178352"/>
              <a:ext cx="3342399" cy="223678"/>
            </a:xfrm>
            <a:prstGeom prst="rect">
              <a:avLst/>
            </a:prstGeom>
            <a:noFill/>
            <a:ln>
              <a:noFill/>
            </a:ln>
          </p:spPr>
          <p:txBody>
            <a:bodyPr spcFirstLastPara="1" wrap="square" lIns="0" tIns="0" rIns="197250" bIns="0" anchor="t" anchorCtr="0">
              <a:noAutofit/>
            </a:bodyPr>
            <a:lstStyle/>
            <a:p>
              <a:pPr marL="0" marR="0" lvl="0" indent="0" algn="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File</a:t>
              </a:r>
              <a:endParaRPr/>
            </a:p>
          </p:txBody>
        </p:sp>
        <p:sp>
          <p:nvSpPr>
            <p:cNvPr id="189" name="Google Shape;189;p5"/>
            <p:cNvSpPr/>
            <p:nvPr/>
          </p:nvSpPr>
          <p:spPr>
            <a:xfrm>
              <a:off x="3820123" y="618992"/>
              <a:ext cx="1361801" cy="3342399"/>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txBox="1"/>
            <p:nvPr/>
          </p:nvSpPr>
          <p:spPr>
            <a:xfrm>
              <a:off x="3860943" y="618992"/>
              <a:ext cx="1361801" cy="3342399"/>
            </a:xfrm>
            <a:prstGeom prst="rect">
              <a:avLst/>
            </a:prstGeom>
            <a:noFill/>
            <a:ln>
              <a:noFill/>
            </a:ln>
          </p:spPr>
          <p:txBody>
            <a:bodyPr spcFirstLastPara="1" wrap="square" lIns="99550" tIns="197250" rIns="99550" bIns="99550" anchor="t" anchorCtr="0">
              <a:noAutofit/>
            </a:bodyPr>
            <a:lstStyle/>
            <a:p>
              <a:pPr marL="114300" marR="0" lvl="1" indent="-114300" algn="l" rtl="0">
                <a:lnSpc>
                  <a:spcPct val="90000"/>
                </a:lnSpc>
                <a:spcBef>
                  <a:spcPts val="210"/>
                </a:spcBef>
                <a:spcAft>
                  <a:spcPts val="0"/>
                </a:spcAft>
                <a:buClr>
                  <a:srgbClr val="000000"/>
                </a:buClr>
                <a:buSzPts val="1200"/>
                <a:buFont typeface="Arial"/>
                <a:buNone/>
              </a:pPr>
              <a:r>
                <a:rPr lang="en-US" sz="1200" b="0" i="0" u="sng" strike="noStrike" cap="none" dirty="0">
                  <a:solidFill>
                    <a:schemeClr val="dk1"/>
                  </a:solidFill>
                  <a:latin typeface="Arial"/>
                  <a:ea typeface="Arial"/>
                  <a:cs typeface="Arial"/>
                  <a:sym typeface="Arial"/>
                </a:rPr>
                <a:t>How?</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E-file PDFs</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Mail</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Courthouse</a:t>
              </a:r>
              <a:endParaRPr dirty="0"/>
            </a:p>
            <a:p>
              <a:pPr marL="114300" marR="0" lvl="1" indent="-114300" algn="l" rtl="0">
                <a:lnSpc>
                  <a:spcPct val="90000"/>
                </a:lnSpc>
                <a:spcBef>
                  <a:spcPts val="180"/>
                </a:spcBef>
                <a:spcAft>
                  <a:spcPts val="0"/>
                </a:spcAft>
                <a:buClr>
                  <a:srgbClr val="000000"/>
                </a:buClr>
                <a:buSzPts val="1200"/>
                <a:buFont typeface="Arial"/>
                <a:buNone/>
              </a:pPr>
              <a:r>
                <a:rPr lang="en-US" sz="1200" b="0" i="0" u="sng" strike="noStrike" cap="none" dirty="0">
                  <a:solidFill>
                    <a:schemeClr val="dk1"/>
                  </a:solidFill>
                  <a:latin typeface="Arial"/>
                  <a:ea typeface="Arial"/>
                  <a:cs typeface="Arial"/>
                  <a:sym typeface="Arial"/>
                </a:rPr>
                <a:t>What?</a:t>
              </a:r>
              <a:endParaRPr sz="1200" b="0" i="0" u="none" strike="noStrike" cap="none" dirty="0">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Fee waiver affidavit and proposed order</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Application for name change and other relief </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Criminal history check release</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Proposed order</a:t>
              </a:r>
              <a:endParaRPr dirty="0"/>
            </a:p>
            <a:p>
              <a:pPr marL="114300" marR="0" lvl="1" indent="-114300" algn="l" rtl="0">
                <a:lnSpc>
                  <a:spcPct val="9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85750" marR="0" lvl="1" indent="-88900" algn="l" rtl="0">
                <a:lnSpc>
                  <a:spcPct val="90000"/>
                </a:lnSpc>
                <a:spcBef>
                  <a:spcPts val="180"/>
                </a:spcBef>
                <a:spcAft>
                  <a:spcPts val="0"/>
                </a:spcAft>
                <a:buClr>
                  <a:srgbClr val="000000"/>
                </a:buClr>
                <a:buSzPts val="3100"/>
                <a:buFont typeface="Arial"/>
                <a:buNone/>
              </a:pPr>
              <a:endParaRPr sz="3100" b="0" i="0" u="none" strike="noStrike" cap="none" dirty="0">
                <a:solidFill>
                  <a:schemeClr val="lt1"/>
                </a:solidFill>
                <a:latin typeface="Arial"/>
                <a:ea typeface="Arial"/>
                <a:cs typeface="Arial"/>
                <a:sym typeface="Arial"/>
              </a:endParaRPr>
            </a:p>
          </p:txBody>
        </p:sp>
        <p:sp>
          <p:nvSpPr>
            <p:cNvPr id="191" name="Google Shape;191;p5"/>
            <p:cNvSpPr/>
            <p:nvPr/>
          </p:nvSpPr>
          <p:spPr>
            <a:xfrm>
              <a:off x="3589642" y="323736"/>
              <a:ext cx="447357" cy="447357"/>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rot="-5400000">
              <a:off x="3783089" y="2178352"/>
              <a:ext cx="3342399" cy="2236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txBox="1"/>
            <p:nvPr/>
          </p:nvSpPr>
          <p:spPr>
            <a:xfrm rot="-5400000">
              <a:off x="3783089" y="2178352"/>
              <a:ext cx="3342399" cy="223678"/>
            </a:xfrm>
            <a:prstGeom prst="rect">
              <a:avLst/>
            </a:prstGeom>
            <a:noFill/>
            <a:ln>
              <a:noFill/>
            </a:ln>
          </p:spPr>
          <p:txBody>
            <a:bodyPr spcFirstLastPara="1" wrap="square" lIns="0" tIns="0" rIns="197250" bIns="0" anchor="t" anchorCtr="0">
              <a:noAutofit/>
            </a:bodyPr>
            <a:lstStyle/>
            <a:p>
              <a:pPr marL="0" marR="0" lvl="0" indent="0" algn="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Hearing</a:t>
              </a:r>
              <a:endParaRPr/>
            </a:p>
          </p:txBody>
        </p:sp>
        <p:sp>
          <p:nvSpPr>
            <p:cNvPr id="194" name="Google Shape;194;p5"/>
            <p:cNvSpPr/>
            <p:nvPr/>
          </p:nvSpPr>
          <p:spPr>
            <a:xfrm>
              <a:off x="5558825" y="618992"/>
              <a:ext cx="1504324" cy="3342399"/>
            </a:xfrm>
            <a:prstGeom prst="rect">
              <a:avLst/>
            </a:prstGeom>
            <a:solidFill>
              <a:srgbClr val="80BCA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txBox="1"/>
            <p:nvPr/>
          </p:nvSpPr>
          <p:spPr>
            <a:xfrm>
              <a:off x="5624137" y="618992"/>
              <a:ext cx="1504324" cy="3342399"/>
            </a:xfrm>
            <a:prstGeom prst="rect">
              <a:avLst/>
            </a:prstGeom>
            <a:noFill/>
            <a:ln>
              <a:noFill/>
            </a:ln>
          </p:spPr>
          <p:txBody>
            <a:bodyPr spcFirstLastPara="1" wrap="square" lIns="85325" tIns="197250" rIns="85325" bIns="85325" anchor="t" anchorCtr="0">
              <a:noAutofit/>
            </a:bodyPr>
            <a:lstStyle/>
            <a:p>
              <a:pPr marL="114300" marR="0" lvl="1" indent="-114300" algn="l" rtl="0">
                <a:lnSpc>
                  <a:spcPct val="90000"/>
                </a:lnSpc>
                <a:spcBef>
                  <a:spcPts val="24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Witnesses</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Support papers</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Usually on zoom</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Judge must be able to find the statute standards are met</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Second order for gender marker</a:t>
              </a:r>
              <a:endParaRPr dirty="0"/>
            </a:p>
            <a:p>
              <a:pPr marL="114300" marR="0" lvl="1" indent="-114300" algn="l" rtl="0">
                <a:lnSpc>
                  <a:spcPct val="9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None/>
              </a:pPr>
              <a:r>
                <a:rPr lang="en-US" sz="1200" b="0" i="0" u="sng" strike="noStrike" cap="none" dirty="0">
                  <a:solidFill>
                    <a:schemeClr val="dk1"/>
                  </a:solidFill>
                  <a:latin typeface="Arial"/>
                  <a:ea typeface="Arial"/>
                  <a:cs typeface="Arial"/>
                  <a:sym typeface="Arial"/>
                </a:rPr>
                <a:t>Attorney </a:t>
              </a:r>
              <a:r>
                <a:rPr lang="en-US" sz="1200" b="0" i="0" u="sng" strike="noStrike" cap="none" dirty="0" err="1">
                  <a:solidFill>
                    <a:schemeClr val="dk1"/>
                  </a:solidFill>
                  <a:latin typeface="Arial"/>
                  <a:ea typeface="Arial"/>
                  <a:cs typeface="Arial"/>
                  <a:sym typeface="Arial"/>
                </a:rPr>
                <a:t>recc</a:t>
              </a:r>
              <a:r>
                <a:rPr lang="en-US" sz="1200" b="0" i="0" u="sng" strike="noStrike" cap="none" dirty="0">
                  <a:solidFill>
                    <a:schemeClr val="dk1"/>
                  </a:solidFill>
                  <a:latin typeface="Arial"/>
                  <a:ea typeface="Arial"/>
                  <a:cs typeface="Arial"/>
                  <a:sym typeface="Arial"/>
                </a:rPr>
                <a:t>. for:</a:t>
              </a:r>
              <a:endParaRPr dirty="0"/>
            </a:p>
            <a:p>
              <a:pPr marL="57150" marR="0" lvl="1" indent="-57150" algn="l" rtl="0">
                <a:lnSpc>
                  <a:spcPct val="90000"/>
                </a:lnSpc>
                <a:spcBef>
                  <a:spcPts val="18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Confidentiality</a:t>
              </a:r>
              <a:endParaRPr dirty="0"/>
            </a:p>
            <a:p>
              <a:pPr marL="57150" marR="0" lvl="1" indent="-57150" algn="l" rtl="0">
                <a:lnSpc>
                  <a:spcPct val="90000"/>
                </a:lnSpc>
                <a:spcBef>
                  <a:spcPts val="165"/>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Felony Conviction</a:t>
              </a:r>
              <a:endParaRPr dirty="0"/>
            </a:p>
            <a:p>
              <a:pPr marL="57150" marR="0" lvl="1" indent="-57150" algn="l" rtl="0">
                <a:lnSpc>
                  <a:spcPct val="90000"/>
                </a:lnSpc>
                <a:spcBef>
                  <a:spcPts val="165"/>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Order directed at another state</a:t>
              </a:r>
              <a:endParaRPr dirty="0"/>
            </a:p>
            <a:p>
              <a:pPr marL="57150" marR="0" lvl="1" indent="-57150" algn="l" rtl="0">
                <a:lnSpc>
                  <a:spcPct val="90000"/>
                </a:lnSpc>
                <a:spcBef>
                  <a:spcPts val="165"/>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Minor with unsupportive parent</a:t>
              </a:r>
              <a:endParaRPr dirty="0"/>
            </a:p>
            <a:p>
              <a:pPr marL="114300" marR="0" lvl="1" indent="-114300" algn="l" rtl="0">
                <a:lnSpc>
                  <a:spcPct val="90000"/>
                </a:lnSpc>
                <a:spcBef>
                  <a:spcPts val="165"/>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71450" marR="0" lvl="1" indent="-171450" algn="l" rtl="0">
                <a:lnSpc>
                  <a:spcPct val="90000"/>
                </a:lnSpc>
                <a:spcBef>
                  <a:spcPts val="18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196" name="Google Shape;196;p5"/>
            <p:cNvSpPr/>
            <p:nvPr/>
          </p:nvSpPr>
          <p:spPr>
            <a:xfrm>
              <a:off x="5342450" y="323736"/>
              <a:ext cx="447357" cy="447357"/>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5400000">
              <a:off x="5607158" y="2178352"/>
              <a:ext cx="3342399" cy="2236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txBox="1"/>
            <p:nvPr/>
          </p:nvSpPr>
          <p:spPr>
            <a:xfrm rot="-5400000">
              <a:off x="5607158" y="2178352"/>
              <a:ext cx="3342399" cy="223678"/>
            </a:xfrm>
            <a:prstGeom prst="rect">
              <a:avLst/>
            </a:prstGeom>
            <a:noFill/>
            <a:ln>
              <a:noFill/>
            </a:ln>
          </p:spPr>
          <p:txBody>
            <a:bodyPr spcFirstLastPara="1" wrap="square" lIns="0" tIns="0" rIns="197250" bIns="0" anchor="t" anchorCtr="0">
              <a:noAutofit/>
            </a:bodyPr>
            <a:lstStyle/>
            <a:p>
              <a:pPr marL="0" marR="0" lvl="0" indent="0" algn="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Update Documents</a:t>
              </a:r>
              <a:endParaRPr/>
            </a:p>
          </p:txBody>
        </p:sp>
        <p:sp>
          <p:nvSpPr>
            <p:cNvPr id="199" name="Google Shape;199;p5"/>
            <p:cNvSpPr/>
            <p:nvPr/>
          </p:nvSpPr>
          <p:spPr>
            <a:xfrm>
              <a:off x="7386161" y="618992"/>
              <a:ext cx="1236525" cy="3342399"/>
            </a:xfrm>
            <a:prstGeom prst="rect">
              <a:avLst/>
            </a:prstGeom>
            <a:solidFill>
              <a:srgbClr val="22A7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p:nvPr/>
          </p:nvSpPr>
          <p:spPr>
            <a:xfrm>
              <a:off x="7402489" y="618992"/>
              <a:ext cx="1236525" cy="3342399"/>
            </a:xfrm>
            <a:prstGeom prst="rect">
              <a:avLst/>
            </a:prstGeom>
            <a:noFill/>
            <a:ln>
              <a:noFill/>
            </a:ln>
          </p:spPr>
          <p:txBody>
            <a:bodyPr spcFirstLastPara="1" wrap="square" lIns="99550" tIns="197250" rIns="99550" bIns="99550" anchor="t" anchorCtr="0">
              <a:noAutofit/>
            </a:bodyPr>
            <a:lstStyle/>
            <a:p>
              <a:pPr marL="114300" marR="0" lvl="1" indent="-114300" algn="l" rtl="0">
                <a:lnSpc>
                  <a:spcPct val="90000"/>
                </a:lnSpc>
                <a:spcBef>
                  <a:spcPts val="21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Social security</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Drivers License/state ID</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Passport</a:t>
              </a:r>
              <a:endParaRPr dirty="0"/>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Birth Record</a:t>
              </a:r>
              <a:endParaRPr dirty="0"/>
            </a:p>
            <a:p>
              <a:pPr marL="114300" marR="0" lvl="1" indent="-114300" algn="l" rtl="0">
                <a:lnSpc>
                  <a:spcPct val="90000"/>
                </a:lnSpc>
                <a:spcBef>
                  <a:spcPts val="18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Everywhere!</a:t>
              </a:r>
              <a:endParaRPr dirty="0"/>
            </a:p>
            <a:p>
              <a:pPr marL="114300" marR="0" lvl="1" indent="-114300" algn="l" rtl="0">
                <a:lnSpc>
                  <a:spcPct val="90000"/>
                </a:lnSpc>
                <a:spcBef>
                  <a:spcPts val="180"/>
                </a:spcBef>
                <a:spcAft>
                  <a:spcPts val="0"/>
                </a:spcAft>
                <a:buClr>
                  <a:srgbClr val="000000"/>
                </a:buClr>
                <a:buSzPts val="1200"/>
                <a:buFont typeface="Arial"/>
                <a:buNone/>
              </a:pPr>
              <a:r>
                <a:rPr lang="en-US" sz="1200" b="0" i="0" u="sng" strike="noStrike" cap="none" dirty="0">
                  <a:solidFill>
                    <a:schemeClr val="dk1"/>
                  </a:solidFill>
                  <a:latin typeface="Arial"/>
                  <a:ea typeface="Arial"/>
                  <a:cs typeface="Arial"/>
                  <a:sym typeface="Arial"/>
                </a:rPr>
                <a:t>Watch out for:</a:t>
              </a:r>
              <a:endParaRPr dirty="0"/>
            </a:p>
            <a:p>
              <a:pPr marL="57150" marR="0" lvl="1" indent="-57150" algn="l" rtl="0">
                <a:lnSpc>
                  <a:spcPct val="90000"/>
                </a:lnSpc>
                <a:spcBef>
                  <a:spcPts val="18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Places you’ll need correct ID soon—consider timing/options</a:t>
              </a:r>
              <a:br>
                <a:rPr lang="en-US" sz="1100" b="0" i="0" u="none" strike="noStrike" cap="none" dirty="0">
                  <a:solidFill>
                    <a:schemeClr val="dk1"/>
                  </a:solidFill>
                  <a:latin typeface="Arial"/>
                  <a:ea typeface="Arial"/>
                  <a:cs typeface="Arial"/>
                  <a:sym typeface="Arial"/>
                </a:rPr>
              </a:br>
              <a:endParaRPr sz="1100" b="0" i="0" u="none" strike="noStrike" cap="none" dirty="0">
                <a:solidFill>
                  <a:schemeClr val="dk1"/>
                </a:solidFill>
                <a:latin typeface="Arial"/>
                <a:ea typeface="Arial"/>
                <a:cs typeface="Arial"/>
                <a:sym typeface="Arial"/>
              </a:endParaRPr>
            </a:p>
            <a:p>
              <a:pPr marL="57150" marR="0" lvl="1" indent="-57150" algn="l" rtl="0">
                <a:lnSpc>
                  <a:spcPct val="90000"/>
                </a:lnSpc>
                <a:spcBef>
                  <a:spcPts val="165"/>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Do you want everything to match?</a:t>
              </a:r>
              <a:endParaRPr dirty="0"/>
            </a:p>
            <a:p>
              <a:pPr marL="57150" marR="0" lvl="1" indent="-57150" algn="l" rtl="0">
                <a:lnSpc>
                  <a:spcPct val="90000"/>
                </a:lnSpc>
                <a:spcBef>
                  <a:spcPts val="165"/>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114300" marR="0" lvl="1" indent="-114300" algn="l" rtl="0">
                <a:lnSpc>
                  <a:spcPct val="90000"/>
                </a:lnSpc>
                <a:spcBef>
                  <a:spcPts val="165"/>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01" name="Google Shape;201;p5"/>
            <p:cNvSpPr/>
            <p:nvPr/>
          </p:nvSpPr>
          <p:spPr>
            <a:xfrm>
              <a:off x="7166518" y="323736"/>
              <a:ext cx="447357" cy="447357"/>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7"/>
          <p:cNvSpPr txBox="1">
            <a:spLocks noGrp="1"/>
          </p:cNvSpPr>
          <p:nvPr>
            <p:ph type="body" idx="1"/>
          </p:nvPr>
        </p:nvSpPr>
        <p:spPr>
          <a:xfrm>
            <a:off x="744950" y="1879450"/>
            <a:ext cx="7505700" cy="24480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300"/>
              <a:buNone/>
            </a:pPr>
            <a:r>
              <a:rPr lang="en-US"/>
              <a:t>There are three means for correcting name and sex markers on Minnesota birth records:</a:t>
            </a:r>
            <a:endParaRPr/>
          </a:p>
          <a:p>
            <a:pPr marL="457200" lvl="0" indent="-311150" algn="l" rtl="0">
              <a:lnSpc>
                <a:spcPct val="115000"/>
              </a:lnSpc>
              <a:spcBef>
                <a:spcPts val="1200"/>
              </a:spcBef>
              <a:spcAft>
                <a:spcPts val="0"/>
              </a:spcAft>
              <a:buSzPts val="1300"/>
              <a:buAutoNum type="arabicPeriod"/>
            </a:pPr>
            <a:r>
              <a:rPr lang="en-US"/>
              <a:t>Obtain a court order to correct information as part of the name change petition process, and submit it along with a birth record amendment request.</a:t>
            </a:r>
            <a:endParaRPr/>
          </a:p>
          <a:p>
            <a:pPr marL="457200" lvl="0" indent="-311150" algn="l" rtl="0">
              <a:lnSpc>
                <a:spcPct val="115000"/>
              </a:lnSpc>
              <a:spcBef>
                <a:spcPts val="0"/>
              </a:spcBef>
              <a:spcAft>
                <a:spcPts val="0"/>
              </a:spcAft>
              <a:buSzPts val="1300"/>
              <a:buAutoNum type="arabicPeriod"/>
            </a:pPr>
            <a:r>
              <a:rPr lang="en-US"/>
              <a:t>Submit an ACT (appropriate clinical treatment) letter from the applicant’s physician along with a birth record amendment request.</a:t>
            </a:r>
            <a:endParaRPr/>
          </a:p>
          <a:p>
            <a:pPr marL="457200" lvl="0" indent="-311150" algn="l" rtl="0">
              <a:lnSpc>
                <a:spcPct val="115000"/>
              </a:lnSpc>
              <a:spcBef>
                <a:spcPts val="0"/>
              </a:spcBef>
              <a:spcAft>
                <a:spcPts val="0"/>
              </a:spcAft>
              <a:buSzPts val="1300"/>
              <a:buAutoNum type="arabicPeriod"/>
            </a:pPr>
            <a:r>
              <a:rPr lang="en-US"/>
              <a:t>Petition the Minnesota Department of Health for a variance under Rule 14.055, to request an “X” gender marker or remove the gender marker entirely</a:t>
            </a:r>
            <a:endParaRPr/>
          </a:p>
          <a:p>
            <a:pPr marL="0" lvl="0" indent="0" algn="ctr" rtl="0">
              <a:lnSpc>
                <a:spcPct val="115000"/>
              </a:lnSpc>
              <a:spcBef>
                <a:spcPts val="1200"/>
              </a:spcBef>
              <a:spcAft>
                <a:spcPts val="1200"/>
              </a:spcAft>
              <a:buSzPts val="1300"/>
              <a:buNone/>
            </a:pPr>
            <a:r>
              <a:rPr lang="en-US" sz="1600" b="1" u="sng">
                <a:solidFill>
                  <a:schemeClr val="hlink"/>
                </a:solidFill>
                <a:hlinkClick r:id="rId3"/>
              </a:rPr>
              <a:t>https://www.health.state.mn.us/people/vitalrecords/amend.html</a:t>
            </a:r>
            <a:r>
              <a:rPr lang="en-US" sz="1600" b="1"/>
              <a:t> </a:t>
            </a:r>
            <a:endParaRPr sz="1600" b="1"/>
          </a:p>
        </p:txBody>
      </p:sp>
      <p:sp>
        <p:nvSpPr>
          <p:cNvPr id="632" name="Google Shape;632;p3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Identity Documents - Birth Records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Minnesota Birth Record Variance Procedure</a:t>
            </a:r>
            <a:endParaRPr/>
          </a:p>
        </p:txBody>
      </p:sp>
      <p:sp>
        <p:nvSpPr>
          <p:cNvPr id="639" name="Google Shape;639;p38"/>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r>
              <a:rPr lang="en-US"/>
              <a:t>In cases where an individual wants to have an “X” gender marker on their birth certificate, or remove the gender marker entirely, they may petition the Minnesota Department of Health for a variance under </a:t>
            </a:r>
            <a:r>
              <a:rPr lang="en-US" b="1"/>
              <a:t>Minn. Stat. § 14.055</a:t>
            </a:r>
            <a:r>
              <a:rPr lang="en-US"/>
              <a: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Minnesota Birth Record Variance Procedure</a:t>
            </a:r>
            <a:endParaRPr/>
          </a:p>
        </p:txBody>
      </p:sp>
      <p:sp>
        <p:nvSpPr>
          <p:cNvPr id="645" name="Google Shape;645;p39"/>
          <p:cNvSpPr txBox="1">
            <a:spLocks noGrp="1"/>
          </p:cNvSpPr>
          <p:nvPr>
            <p:ph type="body" idx="1"/>
          </p:nvPr>
        </p:nvSpPr>
        <p:spPr>
          <a:xfrm>
            <a:off x="819150" y="1713225"/>
            <a:ext cx="7505700" cy="2911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b="1"/>
              <a:t>Minn. Stat. § 14.056, Subd. 1</a:t>
            </a:r>
            <a:r>
              <a:rPr lang="en-US"/>
              <a:t> lists the required contents for a variance petition. Things to note:</a:t>
            </a:r>
            <a:endParaRPr/>
          </a:p>
          <a:p>
            <a:pPr marL="457200" lvl="0" indent="-311150" algn="l" rtl="0">
              <a:lnSpc>
                <a:spcPct val="115000"/>
              </a:lnSpc>
              <a:spcBef>
                <a:spcPts val="1200"/>
              </a:spcBef>
              <a:spcAft>
                <a:spcPts val="0"/>
              </a:spcAft>
              <a:buSzPts val="1300"/>
              <a:buChar char="●"/>
            </a:pPr>
            <a:r>
              <a:rPr lang="en-US"/>
              <a:t>For nonbinary gender markers, seek a variance from MN Rule 4601.2525 Subd. 1 (requiring birth records to include a sex marker), and MN Rule 4601.100 Subd. 3(A)(1) (requiring two supporting documents to amend a birth record)</a:t>
            </a:r>
            <a:endParaRPr/>
          </a:p>
          <a:p>
            <a:pPr marL="457200" lvl="0" indent="-311150" algn="l" rtl="0">
              <a:lnSpc>
                <a:spcPct val="115000"/>
              </a:lnSpc>
              <a:spcBef>
                <a:spcPts val="0"/>
              </a:spcBef>
              <a:spcAft>
                <a:spcPts val="0"/>
              </a:spcAft>
              <a:buSzPts val="1300"/>
              <a:buChar char="●"/>
            </a:pPr>
            <a:r>
              <a:rPr lang="en-US"/>
              <a:t>The petition must include reasons that justify a variance, including a signed statement attesting to the accuracy of the facts asserted in the petition. Minn. Stat. § 14.055, Subd. 4 lists factors that agencies should consider when evaluating a variance requests:</a:t>
            </a:r>
            <a:endParaRPr/>
          </a:p>
          <a:p>
            <a:pPr marL="914400" lvl="0" indent="-311150" algn="l" rtl="0">
              <a:lnSpc>
                <a:spcPct val="115000"/>
              </a:lnSpc>
              <a:spcBef>
                <a:spcPts val="0"/>
              </a:spcBef>
              <a:spcAft>
                <a:spcPts val="0"/>
              </a:spcAft>
              <a:buSzPts val="1300"/>
              <a:buAutoNum type="arabicPeriod"/>
            </a:pPr>
            <a:r>
              <a:rPr lang="en-US"/>
              <a:t>Whether application of the rule to the petitioner would result in hardship or injustice</a:t>
            </a:r>
            <a:endParaRPr/>
          </a:p>
          <a:p>
            <a:pPr marL="914400" lvl="0" indent="-311150" algn="l" rtl="0">
              <a:lnSpc>
                <a:spcPct val="115000"/>
              </a:lnSpc>
              <a:spcBef>
                <a:spcPts val="0"/>
              </a:spcBef>
              <a:spcAft>
                <a:spcPts val="0"/>
              </a:spcAft>
              <a:buSzPts val="1300"/>
              <a:buAutoNum type="arabicPeriod"/>
            </a:pPr>
            <a:r>
              <a:rPr lang="en-US"/>
              <a:t>Whether variance from the rule would be consistent with the public interest, and</a:t>
            </a:r>
            <a:endParaRPr/>
          </a:p>
          <a:p>
            <a:pPr marL="914400" lvl="0" indent="-311150" algn="l" rtl="0">
              <a:lnSpc>
                <a:spcPct val="115000"/>
              </a:lnSpc>
              <a:spcBef>
                <a:spcPts val="0"/>
              </a:spcBef>
              <a:spcAft>
                <a:spcPts val="0"/>
              </a:spcAft>
              <a:buSzPts val="1300"/>
              <a:buAutoNum type="arabicPeriod"/>
            </a:pPr>
            <a:r>
              <a:rPr lang="en-US"/>
              <a:t>Whether variance from the rule would not prejudice the substantial legal or economic rights of any person or entity.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0"/>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Identity Documents - Personal Documents</a:t>
            </a:r>
            <a:endParaRPr/>
          </a:p>
        </p:txBody>
      </p:sp>
      <p:sp>
        <p:nvSpPr>
          <p:cNvPr id="651" name="Google Shape;651;p40"/>
          <p:cNvSpPr txBox="1">
            <a:spLocks noGrp="1"/>
          </p:cNvSpPr>
          <p:nvPr>
            <p:ph type="body" idx="1"/>
          </p:nvPr>
        </p:nvSpPr>
        <p:spPr>
          <a:xfrm>
            <a:off x="819150" y="1518475"/>
            <a:ext cx="7505700" cy="2920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US"/>
              <a:t>Other documents to consider updating include:</a:t>
            </a:r>
            <a:endParaRPr/>
          </a:p>
          <a:p>
            <a:pPr marL="457200" lvl="0" indent="-304989" algn="l" rtl="0">
              <a:lnSpc>
                <a:spcPct val="115000"/>
              </a:lnSpc>
              <a:spcBef>
                <a:spcPts val="1200"/>
              </a:spcBef>
              <a:spcAft>
                <a:spcPts val="0"/>
              </a:spcAft>
              <a:buSzPct val="100000"/>
              <a:buChar char="●"/>
            </a:pPr>
            <a:r>
              <a:rPr lang="en-US"/>
              <a:t>Marriage records</a:t>
            </a:r>
            <a:endParaRPr/>
          </a:p>
          <a:p>
            <a:pPr marL="457200" lvl="0" indent="-304989" algn="l" rtl="0">
              <a:lnSpc>
                <a:spcPct val="115000"/>
              </a:lnSpc>
              <a:spcBef>
                <a:spcPts val="0"/>
              </a:spcBef>
              <a:spcAft>
                <a:spcPts val="0"/>
              </a:spcAft>
              <a:buSzPct val="100000"/>
              <a:buChar char="●"/>
            </a:pPr>
            <a:r>
              <a:rPr lang="en-US"/>
              <a:t>Immigration documents</a:t>
            </a:r>
            <a:endParaRPr/>
          </a:p>
          <a:p>
            <a:pPr marL="457200" lvl="0" indent="-304989" algn="l" rtl="0">
              <a:lnSpc>
                <a:spcPct val="115000"/>
              </a:lnSpc>
              <a:spcBef>
                <a:spcPts val="0"/>
              </a:spcBef>
              <a:spcAft>
                <a:spcPts val="0"/>
              </a:spcAft>
              <a:buSzPct val="100000"/>
              <a:buChar char="●"/>
            </a:pPr>
            <a:r>
              <a:rPr lang="en-US"/>
              <a:t>Bank and financial institution records</a:t>
            </a:r>
            <a:endParaRPr/>
          </a:p>
          <a:p>
            <a:pPr marL="457200" lvl="0" indent="-304989" algn="l" rtl="0">
              <a:lnSpc>
                <a:spcPct val="115000"/>
              </a:lnSpc>
              <a:spcBef>
                <a:spcPts val="0"/>
              </a:spcBef>
              <a:spcAft>
                <a:spcPts val="0"/>
              </a:spcAft>
              <a:buSzPct val="100000"/>
              <a:buChar char="●"/>
            </a:pPr>
            <a:r>
              <a:rPr lang="en-US"/>
              <a:t>Voter registration</a:t>
            </a:r>
            <a:endParaRPr/>
          </a:p>
          <a:p>
            <a:pPr marL="457200" lvl="0" indent="-304989" algn="l" rtl="0">
              <a:lnSpc>
                <a:spcPct val="115000"/>
              </a:lnSpc>
              <a:spcBef>
                <a:spcPts val="0"/>
              </a:spcBef>
              <a:spcAft>
                <a:spcPts val="0"/>
              </a:spcAft>
              <a:buSzPct val="100000"/>
              <a:buChar char="●"/>
            </a:pPr>
            <a:r>
              <a:rPr lang="en-US"/>
              <a:t>Entitlement program records</a:t>
            </a:r>
            <a:endParaRPr/>
          </a:p>
          <a:p>
            <a:pPr marL="457200" lvl="0" indent="-304989" algn="l" rtl="0">
              <a:lnSpc>
                <a:spcPct val="115000"/>
              </a:lnSpc>
              <a:spcBef>
                <a:spcPts val="0"/>
              </a:spcBef>
              <a:spcAft>
                <a:spcPts val="0"/>
              </a:spcAft>
              <a:buSzPct val="100000"/>
              <a:buChar char="●"/>
            </a:pPr>
            <a:r>
              <a:rPr lang="en-US"/>
              <a:t>Leases and housing subsidy records</a:t>
            </a:r>
            <a:endParaRPr/>
          </a:p>
          <a:p>
            <a:pPr marL="457200" lvl="0" indent="-304989" algn="l" rtl="0">
              <a:lnSpc>
                <a:spcPct val="115000"/>
              </a:lnSpc>
              <a:spcBef>
                <a:spcPts val="0"/>
              </a:spcBef>
              <a:spcAft>
                <a:spcPts val="0"/>
              </a:spcAft>
              <a:buSzPct val="100000"/>
              <a:buChar char="●"/>
            </a:pPr>
            <a:r>
              <a:rPr lang="en-US"/>
              <a:t>School records</a:t>
            </a:r>
            <a:endParaRPr/>
          </a:p>
          <a:p>
            <a:pPr marL="914400" lvl="1" indent="-293242" algn="l" rtl="0">
              <a:lnSpc>
                <a:spcPct val="115000"/>
              </a:lnSpc>
              <a:spcBef>
                <a:spcPts val="0"/>
              </a:spcBef>
              <a:spcAft>
                <a:spcPts val="0"/>
              </a:spcAft>
              <a:buSzPct val="100000"/>
              <a:buChar char="○"/>
            </a:pPr>
            <a:r>
              <a:rPr lang="en-US"/>
              <a:t>FERPA </a:t>
            </a:r>
            <a:r>
              <a:rPr lang="en-US">
                <a:solidFill>
                  <a:srgbClr val="000000"/>
                </a:solidFill>
                <a:highlight>
                  <a:schemeClr val="dk1"/>
                </a:highlight>
              </a:rPr>
              <a:t>gives current and former students the right to amend records to match their legal documents if they are “inaccurate, misleading, or in violation of the student’s rights of privacy.” </a:t>
            </a:r>
            <a:endParaRPr/>
          </a:p>
          <a:p>
            <a:pPr marL="914400" lvl="1" indent="-293242" algn="l" rtl="0">
              <a:lnSpc>
                <a:spcPct val="115000"/>
              </a:lnSpc>
              <a:spcBef>
                <a:spcPts val="0"/>
              </a:spcBef>
              <a:spcAft>
                <a:spcPts val="0"/>
              </a:spcAft>
              <a:buSzPct val="100000"/>
              <a:buChar char="○"/>
            </a:pPr>
            <a:r>
              <a:rPr lang="en-US"/>
              <a:t>Denial of record amendments may raise Title IX claims  - </a:t>
            </a:r>
            <a:r>
              <a:rPr lang="en-US" i="1"/>
              <a:t>Grimm v. Gloucester County School Bd</a:t>
            </a:r>
            <a:r>
              <a:rPr lang="en-US"/>
              <a:t>., 972 F.3d 586, 616 (4th Cir. 2020).</a:t>
            </a:r>
            <a:endParaRPr/>
          </a:p>
          <a:p>
            <a:pPr marL="457200" lvl="0" indent="-304989" algn="l" rtl="0">
              <a:lnSpc>
                <a:spcPct val="115000"/>
              </a:lnSpc>
              <a:spcBef>
                <a:spcPts val="0"/>
              </a:spcBef>
              <a:spcAft>
                <a:spcPts val="0"/>
              </a:spcAft>
              <a:buSzPct val="100000"/>
              <a:buChar char="●"/>
            </a:pPr>
            <a:r>
              <a:rPr lang="en-US"/>
              <a:t>Insurance information</a:t>
            </a:r>
            <a:endParaRPr/>
          </a:p>
          <a:p>
            <a:pPr marL="914400" lvl="1" indent="-293242" algn="l" rtl="0">
              <a:lnSpc>
                <a:spcPct val="115000"/>
              </a:lnSpc>
              <a:spcBef>
                <a:spcPts val="0"/>
              </a:spcBef>
              <a:spcAft>
                <a:spcPts val="0"/>
              </a:spcAft>
              <a:buSzPct val="100000"/>
              <a:buChar char="○"/>
            </a:pPr>
            <a:r>
              <a:rPr lang="en-US"/>
              <a:t>Note that applicants should update their information with their insurance provider and physician simultaneously to avoid any coverage issues.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1"/>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Out-of-State Documents</a:t>
            </a:r>
            <a:endParaRPr/>
          </a:p>
        </p:txBody>
      </p:sp>
      <p:sp>
        <p:nvSpPr>
          <p:cNvPr id="657" name="Google Shape;657;p41"/>
          <p:cNvSpPr txBox="1">
            <a:spLocks noGrp="1"/>
          </p:cNvSpPr>
          <p:nvPr>
            <p:ph type="body" idx="1"/>
          </p:nvPr>
        </p:nvSpPr>
        <p:spPr>
          <a:xfrm>
            <a:off x="666750" y="1630150"/>
            <a:ext cx="7505700" cy="3075200"/>
          </a:xfrm>
          <a:prstGeom prst="rect">
            <a:avLst/>
          </a:prstGeom>
          <a:noFill/>
          <a:ln>
            <a:noFill/>
          </a:ln>
        </p:spPr>
        <p:txBody>
          <a:bodyPr spcFirstLastPara="1" wrap="square" lIns="91425" tIns="91425" rIns="91425" bIns="91425" anchor="t" anchorCtr="0">
            <a:noAutofit/>
          </a:bodyPr>
          <a:lstStyle/>
          <a:p>
            <a:pPr marL="457200" lvl="0" indent="-317658" algn="l" rtl="0">
              <a:lnSpc>
                <a:spcPct val="80000"/>
              </a:lnSpc>
              <a:spcBef>
                <a:spcPts val="0"/>
              </a:spcBef>
              <a:spcAft>
                <a:spcPts val="0"/>
              </a:spcAft>
              <a:buClr>
                <a:srgbClr val="000000"/>
              </a:buClr>
              <a:buSzPts val="1403"/>
              <a:buFont typeface="Calibri"/>
              <a:buChar char="●"/>
            </a:pPr>
            <a:r>
              <a:rPr lang="en-US" sz="1402">
                <a:solidFill>
                  <a:srgbClr val="000000"/>
                </a:solidFill>
              </a:rPr>
              <a:t>The process for name and gender marker changes differ substantially across states. Some LGBTQIA+ advocacy organizations maintain online information explaining the process and statutes for each state. These can be a useful first step for identifying applicable law.</a:t>
            </a:r>
            <a:endParaRPr sz="1402">
              <a:solidFill>
                <a:srgbClr val="000000"/>
              </a:solidFill>
            </a:endParaRPr>
          </a:p>
          <a:p>
            <a:pPr marL="914400" lvl="1" indent="-317658" algn="l" rtl="0">
              <a:lnSpc>
                <a:spcPct val="80000"/>
              </a:lnSpc>
              <a:spcBef>
                <a:spcPts val="0"/>
              </a:spcBef>
              <a:spcAft>
                <a:spcPts val="0"/>
              </a:spcAft>
              <a:buClr>
                <a:srgbClr val="000000"/>
              </a:buClr>
              <a:buSzPts val="1403"/>
              <a:buFont typeface="Calibri"/>
              <a:buChar char="○"/>
            </a:pPr>
            <a:r>
              <a:rPr lang="en-US" sz="1402">
                <a:solidFill>
                  <a:srgbClr val="000000"/>
                </a:solidFill>
              </a:rPr>
              <a:t>Advocates for Transgender Equality: </a:t>
            </a:r>
            <a:r>
              <a:rPr lang="en-US" sz="1402" u="sng">
                <a:solidFill>
                  <a:schemeClr val="accent5"/>
                </a:solidFill>
                <a:hlinkClick r:id="rId3">
                  <a:extLst>
                    <a:ext uri="{A12FA001-AC4F-418D-AE19-62706E023703}">
                      <ahyp:hlinkClr xmlns:ahyp="http://schemas.microsoft.com/office/drawing/2018/hyperlinkcolor" val="tx"/>
                    </a:ext>
                  </a:extLst>
                </a:hlinkClick>
              </a:rPr>
              <a:t>transequality.org/documents</a:t>
            </a:r>
            <a:endParaRPr sz="1402">
              <a:solidFill>
                <a:srgbClr val="000000"/>
              </a:solidFill>
            </a:endParaRPr>
          </a:p>
          <a:p>
            <a:pPr marL="914400" lvl="1" indent="-317658" algn="l" rtl="0">
              <a:lnSpc>
                <a:spcPct val="80000"/>
              </a:lnSpc>
              <a:spcBef>
                <a:spcPts val="0"/>
              </a:spcBef>
              <a:spcAft>
                <a:spcPts val="0"/>
              </a:spcAft>
              <a:buClr>
                <a:srgbClr val="000000"/>
              </a:buClr>
              <a:buSzPts val="1403"/>
              <a:buFont typeface="Calibri"/>
              <a:buChar char="○"/>
            </a:pPr>
            <a:r>
              <a:rPr lang="en-US" sz="1402">
                <a:solidFill>
                  <a:srgbClr val="000000"/>
                </a:solidFill>
              </a:rPr>
              <a:t>Lambda Legal: </a:t>
            </a:r>
            <a:r>
              <a:rPr lang="en-US" sz="1402" u="sng">
                <a:solidFill>
                  <a:schemeClr val="accent5"/>
                </a:solidFill>
                <a:hlinkClick r:id="rId4">
                  <a:extLst>
                    <a:ext uri="{A12FA001-AC4F-418D-AE19-62706E023703}">
                      <ahyp:hlinkClr xmlns:ahyp="http://schemas.microsoft.com/office/drawing/2018/hyperlinkcolor" val="tx"/>
                    </a:ext>
                  </a:extLst>
                </a:hlinkClick>
              </a:rPr>
              <a:t>https://www.lambdalegal.org/know-your-rights/article/trans-changing-birth-certificate-sex-designations</a:t>
            </a:r>
            <a:r>
              <a:rPr lang="en-US" sz="1402">
                <a:solidFill>
                  <a:srgbClr val="000000"/>
                </a:solidFill>
              </a:rPr>
              <a:t> </a:t>
            </a:r>
            <a:br>
              <a:rPr lang="en-US" sz="1402">
                <a:solidFill>
                  <a:srgbClr val="000000"/>
                </a:solidFill>
              </a:rPr>
            </a:br>
            <a:endParaRPr sz="1402">
              <a:solidFill>
                <a:srgbClr val="000000"/>
              </a:solidFill>
            </a:endParaRPr>
          </a:p>
          <a:p>
            <a:pPr marL="457200" lvl="0" indent="-317658" algn="l" rtl="0">
              <a:lnSpc>
                <a:spcPct val="80000"/>
              </a:lnSpc>
              <a:spcBef>
                <a:spcPts val="0"/>
              </a:spcBef>
              <a:spcAft>
                <a:spcPts val="0"/>
              </a:spcAft>
              <a:buClr>
                <a:srgbClr val="000000"/>
              </a:buClr>
              <a:buSzPts val="1403"/>
              <a:buFont typeface="Arial"/>
              <a:buChar char="●"/>
            </a:pPr>
            <a:r>
              <a:rPr lang="en-US" sz="1402">
                <a:solidFill>
                  <a:srgbClr val="000000"/>
                </a:solidFill>
              </a:rPr>
              <a:t>Before someone with an out-of-state birth record pursues a name change in Minnesota, it is important to:</a:t>
            </a:r>
            <a:endParaRPr sz="1402">
              <a:solidFill>
                <a:srgbClr val="000000"/>
              </a:solidFill>
            </a:endParaRPr>
          </a:p>
          <a:p>
            <a:pPr marL="914400" lvl="1" indent="-317658" algn="l" rtl="0">
              <a:lnSpc>
                <a:spcPct val="80000"/>
              </a:lnSpc>
              <a:spcBef>
                <a:spcPts val="0"/>
              </a:spcBef>
              <a:spcAft>
                <a:spcPts val="0"/>
              </a:spcAft>
              <a:buClr>
                <a:srgbClr val="000000"/>
              </a:buClr>
              <a:buSzPts val="1403"/>
              <a:buFont typeface="Arial"/>
              <a:buChar char="○"/>
            </a:pPr>
            <a:r>
              <a:rPr lang="en-US" sz="1402">
                <a:solidFill>
                  <a:srgbClr val="000000"/>
                </a:solidFill>
              </a:rPr>
              <a:t>Decide whether to update the birth record; considerations include usefulness and meaningfulness to the client, as well as if future Federal policy required Federal documents to match birth records..</a:t>
            </a:r>
            <a:endParaRPr sz="1402">
              <a:solidFill>
                <a:srgbClr val="000000"/>
              </a:solidFill>
            </a:endParaRPr>
          </a:p>
          <a:p>
            <a:pPr marL="914400" lvl="1" indent="-317658" algn="l" rtl="0">
              <a:lnSpc>
                <a:spcPct val="80000"/>
              </a:lnSpc>
              <a:spcBef>
                <a:spcPts val="0"/>
              </a:spcBef>
              <a:spcAft>
                <a:spcPts val="0"/>
              </a:spcAft>
              <a:buClr>
                <a:srgbClr val="000000"/>
              </a:buClr>
              <a:buSzPts val="1403"/>
              <a:buFont typeface="Arial"/>
              <a:buChar char="○"/>
            </a:pPr>
            <a:r>
              <a:rPr lang="en-US" sz="1402">
                <a:solidFill>
                  <a:srgbClr val="000000"/>
                </a:solidFill>
              </a:rPr>
              <a:t>Review the processes in the state that maintains the birth record. Some states make it very challenging to update. Decide which state to proceed in first.</a:t>
            </a:r>
            <a:endParaRPr sz="1402">
              <a:solidFill>
                <a:srgbClr val="000000"/>
              </a:solidFill>
            </a:endParaRPr>
          </a:p>
          <a:p>
            <a:pPr marL="914400" lvl="1" indent="-317658" algn="l" rtl="0">
              <a:lnSpc>
                <a:spcPct val="80000"/>
              </a:lnSpc>
              <a:spcBef>
                <a:spcPts val="0"/>
              </a:spcBef>
              <a:spcAft>
                <a:spcPts val="0"/>
              </a:spcAft>
              <a:buClr>
                <a:srgbClr val="000000"/>
              </a:buClr>
              <a:buSzPts val="1403"/>
              <a:buFont typeface="Arial"/>
              <a:buChar char="○"/>
            </a:pPr>
            <a:r>
              <a:rPr lang="en-US" sz="1402">
                <a:solidFill>
                  <a:srgbClr val="000000"/>
                </a:solidFill>
              </a:rPr>
              <a:t>If necessary, draft a court order which incorporates the necessary language to update the birth record (only needed if court order is required).</a:t>
            </a:r>
            <a:endParaRPr/>
          </a:p>
          <a:p>
            <a:pPr marL="1371600" lvl="2" indent="-317658" algn="l" rtl="0">
              <a:lnSpc>
                <a:spcPct val="80000"/>
              </a:lnSpc>
              <a:spcBef>
                <a:spcPts val="0"/>
              </a:spcBef>
              <a:spcAft>
                <a:spcPts val="0"/>
              </a:spcAft>
              <a:buClr>
                <a:srgbClr val="000000"/>
              </a:buClr>
              <a:buSzPts val="1403"/>
              <a:buFont typeface="Arial"/>
              <a:buChar char="○"/>
            </a:pPr>
            <a:r>
              <a:rPr lang="en-US" sz="1217"/>
              <a:t>Call the native state’s vital records agency to determine what language they require</a:t>
            </a:r>
            <a:endParaRPr sz="1217"/>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Helpful reminders</a:t>
            </a:r>
            <a:endParaRPr/>
          </a:p>
        </p:txBody>
      </p:sp>
      <p:sp>
        <p:nvSpPr>
          <p:cNvPr id="663" name="Google Shape;663;p42"/>
          <p:cNvSpPr txBox="1">
            <a:spLocks noGrp="1"/>
          </p:cNvSpPr>
          <p:nvPr>
            <p:ph type="body" idx="1"/>
          </p:nvPr>
        </p:nvSpPr>
        <p:spPr>
          <a:xfrm>
            <a:off x="666750" y="1630150"/>
            <a:ext cx="7505700" cy="2448000"/>
          </a:xfrm>
          <a:prstGeom prst="rect">
            <a:avLst/>
          </a:prstGeom>
          <a:noFill/>
          <a:ln>
            <a:noFill/>
          </a:ln>
        </p:spPr>
        <p:txBody>
          <a:bodyPr spcFirstLastPara="1" wrap="square" lIns="91425" tIns="91425" rIns="91425" bIns="91425" anchor="t" anchorCtr="0">
            <a:noAutofit/>
          </a:bodyPr>
          <a:lstStyle/>
          <a:p>
            <a:pPr marL="457200" lvl="0" indent="-355758" algn="l" rtl="0">
              <a:lnSpc>
                <a:spcPct val="80000"/>
              </a:lnSpc>
              <a:spcBef>
                <a:spcPts val="0"/>
              </a:spcBef>
              <a:spcAft>
                <a:spcPts val="0"/>
              </a:spcAft>
              <a:buClr>
                <a:srgbClr val="000000"/>
              </a:buClr>
              <a:buSzPts val="2003"/>
              <a:buFont typeface="Calibri"/>
              <a:buChar char="●"/>
            </a:pPr>
            <a:r>
              <a:rPr lang="en-US" sz="2002">
                <a:solidFill>
                  <a:srgbClr val="000000"/>
                </a:solidFill>
              </a:rPr>
              <a:t>There are a lot of documents to update, so pace yourself! Focus on one step at a time. Determine which documents are most important to update sooner.</a:t>
            </a:r>
            <a:endParaRPr sz="2002">
              <a:solidFill>
                <a:srgbClr val="000000"/>
              </a:solidFill>
            </a:endParaRPr>
          </a:p>
          <a:p>
            <a:pPr marL="457200" lvl="0" indent="0" algn="l" rtl="0">
              <a:lnSpc>
                <a:spcPct val="80000"/>
              </a:lnSpc>
              <a:spcBef>
                <a:spcPts val="0"/>
              </a:spcBef>
              <a:spcAft>
                <a:spcPts val="0"/>
              </a:spcAft>
              <a:buSzPts val="1300"/>
              <a:buNone/>
            </a:pPr>
            <a:endParaRPr sz="2002">
              <a:solidFill>
                <a:srgbClr val="000000"/>
              </a:solidFill>
            </a:endParaRPr>
          </a:p>
          <a:p>
            <a:pPr marL="457200" lvl="0" indent="-355758" algn="l" rtl="0">
              <a:lnSpc>
                <a:spcPct val="80000"/>
              </a:lnSpc>
              <a:spcBef>
                <a:spcPts val="0"/>
              </a:spcBef>
              <a:spcAft>
                <a:spcPts val="0"/>
              </a:spcAft>
              <a:buClr>
                <a:srgbClr val="000000"/>
              </a:buClr>
              <a:buSzPts val="2003"/>
              <a:buFont typeface="Calibri"/>
              <a:buChar char="●"/>
            </a:pPr>
            <a:r>
              <a:rPr lang="en-US" sz="2002">
                <a:solidFill>
                  <a:srgbClr val="000000"/>
                </a:solidFill>
              </a:rPr>
              <a:t>It is overall useful to have an idea of which documents can and which must be changed.</a:t>
            </a:r>
            <a:endParaRPr sz="2002">
              <a:solidFill>
                <a:srgbClr val="000000"/>
              </a:solidFill>
            </a:endParaRPr>
          </a:p>
          <a:p>
            <a:pPr marL="457200" lvl="0" indent="0" algn="l" rtl="0">
              <a:lnSpc>
                <a:spcPct val="80000"/>
              </a:lnSpc>
              <a:spcBef>
                <a:spcPts val="0"/>
              </a:spcBef>
              <a:spcAft>
                <a:spcPts val="0"/>
              </a:spcAft>
              <a:buSzPts val="1300"/>
              <a:buNone/>
            </a:pPr>
            <a:endParaRPr sz="2002">
              <a:solidFill>
                <a:srgbClr val="000000"/>
              </a:solidFill>
            </a:endParaRPr>
          </a:p>
          <a:p>
            <a:pPr marL="457200" lvl="0" indent="-355758" algn="l" rtl="0">
              <a:lnSpc>
                <a:spcPct val="80000"/>
              </a:lnSpc>
              <a:spcBef>
                <a:spcPts val="0"/>
              </a:spcBef>
              <a:spcAft>
                <a:spcPts val="0"/>
              </a:spcAft>
              <a:buClr>
                <a:srgbClr val="000000"/>
              </a:buClr>
              <a:buSzPts val="2003"/>
              <a:buFont typeface="Arial"/>
              <a:buChar char="●"/>
            </a:pPr>
            <a:r>
              <a:rPr lang="en-US" sz="2002">
                <a:solidFill>
                  <a:srgbClr val="000000"/>
                </a:solidFill>
              </a:rPr>
              <a:t>Capacity needs vary: right-size the bite and think ahead a few weeks so you have time to address what you need to.</a:t>
            </a:r>
            <a:endParaRPr sz="2002">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3"/>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a:t>Common Complications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4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 Confidentiality</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704" name="Google Shape;704;p45"/>
          <p:cNvSpPr txBox="1">
            <a:spLocks noGrp="1"/>
          </p:cNvSpPr>
          <p:nvPr>
            <p:ph type="body" idx="1"/>
          </p:nvPr>
        </p:nvSpPr>
        <p:spPr>
          <a:xfrm>
            <a:off x="819150" y="1495696"/>
            <a:ext cx="7505700" cy="3285309"/>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a:t>Name change proceedings are judicial proceedings and therefore public</a:t>
            </a:r>
            <a:endParaRPr/>
          </a:p>
          <a:p>
            <a:pPr marL="457200" lvl="0" indent="-311150" algn="l" rtl="0">
              <a:lnSpc>
                <a:spcPct val="115000"/>
              </a:lnSpc>
              <a:spcBef>
                <a:spcPts val="0"/>
              </a:spcBef>
              <a:spcAft>
                <a:spcPts val="0"/>
              </a:spcAft>
              <a:buSzPts val="1300"/>
              <a:buChar char="●"/>
            </a:pPr>
            <a:r>
              <a:rPr lang="en-US"/>
              <a:t>May request confidential treatment under General Rule of Practice 11.04</a:t>
            </a:r>
            <a:endParaRPr/>
          </a:p>
          <a:p>
            <a:pPr marL="914400" lvl="1" indent="-311150" algn="l" rtl="0">
              <a:lnSpc>
                <a:spcPct val="115000"/>
              </a:lnSpc>
              <a:spcBef>
                <a:spcPts val="0"/>
              </a:spcBef>
              <a:spcAft>
                <a:spcPts val="0"/>
              </a:spcAft>
              <a:buSzPts val="1300"/>
              <a:buChar char="●"/>
            </a:pPr>
            <a:r>
              <a:rPr lang="en-US"/>
              <a:t>Rule 11.04 requires filing a motion for confidential treatment </a:t>
            </a:r>
            <a:r>
              <a:rPr lang="en-US" i="1"/>
              <a:t>no later than </a:t>
            </a:r>
            <a:r>
              <a:rPr lang="en-US"/>
              <a:t>the time at which the name change application is submitted</a:t>
            </a:r>
            <a:endParaRPr/>
          </a:p>
          <a:p>
            <a:pPr marL="1371600" lvl="2" indent="-311150" algn="l" rtl="0">
              <a:lnSpc>
                <a:spcPct val="115000"/>
              </a:lnSpc>
              <a:spcBef>
                <a:spcPts val="0"/>
              </a:spcBef>
              <a:spcAft>
                <a:spcPts val="0"/>
              </a:spcAft>
              <a:buSzPts val="1300"/>
              <a:buChar char="●"/>
            </a:pPr>
            <a:r>
              <a:rPr lang="en-US"/>
              <a:t>Motion</a:t>
            </a:r>
            <a:endParaRPr/>
          </a:p>
          <a:p>
            <a:pPr marL="1371600" lvl="2" indent="-311150" algn="l" rtl="0">
              <a:lnSpc>
                <a:spcPct val="115000"/>
              </a:lnSpc>
              <a:spcBef>
                <a:spcPts val="0"/>
              </a:spcBef>
              <a:spcAft>
                <a:spcPts val="0"/>
              </a:spcAft>
              <a:buSzPts val="1300"/>
              <a:buChar char="●"/>
            </a:pPr>
            <a:r>
              <a:rPr lang="en-US"/>
              <a:t>Affidavit</a:t>
            </a:r>
            <a:endParaRPr/>
          </a:p>
          <a:p>
            <a:pPr marL="1371600" lvl="2" indent="-311150" algn="l" rtl="0">
              <a:lnSpc>
                <a:spcPct val="115000"/>
              </a:lnSpc>
              <a:spcBef>
                <a:spcPts val="0"/>
              </a:spcBef>
              <a:spcAft>
                <a:spcPts val="0"/>
              </a:spcAft>
              <a:buSzPts val="1300"/>
              <a:buChar char="●"/>
            </a:pPr>
            <a:r>
              <a:rPr lang="en-US"/>
              <a:t>Proposed order</a:t>
            </a:r>
            <a:endParaRPr/>
          </a:p>
          <a:p>
            <a:pPr marL="1371600" lvl="2" indent="-311150" algn="l" rtl="0">
              <a:lnSpc>
                <a:spcPct val="115000"/>
              </a:lnSpc>
              <a:spcBef>
                <a:spcPts val="0"/>
              </a:spcBef>
              <a:spcAft>
                <a:spcPts val="0"/>
              </a:spcAft>
              <a:buSzPts val="1300"/>
              <a:buChar char="●"/>
            </a:pPr>
            <a:r>
              <a:rPr lang="en-US"/>
              <a:t>Form 11.2 Cover Sheet</a:t>
            </a:r>
            <a:endParaRPr/>
          </a:p>
          <a:p>
            <a:pPr marL="1371600" lvl="2" indent="-228600" algn="l" rtl="0">
              <a:lnSpc>
                <a:spcPct val="115000"/>
              </a:lnSpc>
              <a:spcBef>
                <a:spcPts val="0"/>
              </a:spcBef>
              <a:spcAft>
                <a:spcPts val="0"/>
              </a:spcAft>
              <a:buSzPts val="1300"/>
              <a:buNone/>
            </a:pPr>
            <a:endParaRPr/>
          </a:p>
          <a:p>
            <a:pPr marL="457200" lvl="0" indent="-311150" algn="l" rtl="0">
              <a:lnSpc>
                <a:spcPct val="115000"/>
              </a:lnSpc>
              <a:spcBef>
                <a:spcPts val="0"/>
              </a:spcBef>
              <a:spcAft>
                <a:spcPts val="0"/>
              </a:spcAft>
              <a:buSzPts val="1300"/>
              <a:buChar char="●"/>
            </a:pPr>
            <a:r>
              <a:rPr lang="en-US"/>
              <a:t>Standard is a balancing test under which “interests supporting access, including the presumption in favor of access, are balanced against the interests asserted for denying access.”  </a:t>
            </a:r>
            <a:r>
              <a:rPr lang="en-US" i="1"/>
              <a:t>Minneapolis Star &amp; Tribune v. Schumacher</a:t>
            </a:r>
            <a:r>
              <a:rPr lang="en-US"/>
              <a:t>, 392 N.W.2d 197, 202-03 (Minn. 1986).</a:t>
            </a:r>
            <a:endParaRPr/>
          </a:p>
          <a:p>
            <a:pPr marL="914400" lvl="1" indent="-298450" algn="l" rtl="0">
              <a:lnSpc>
                <a:spcPct val="115000"/>
              </a:lnSpc>
              <a:spcBef>
                <a:spcPts val="0"/>
              </a:spcBef>
              <a:spcAft>
                <a:spcPts val="0"/>
              </a:spcAft>
              <a:buSzPts val="1100"/>
              <a:buChar char="○"/>
            </a:pPr>
            <a:r>
              <a:rPr lang="en-US"/>
              <a:t>Privacy is typically the interest asserted by the applicant.</a:t>
            </a:r>
            <a:endParaRPr/>
          </a:p>
          <a:p>
            <a:pPr marL="914400" lvl="1" indent="-228600" algn="l" rtl="0">
              <a:lnSpc>
                <a:spcPct val="115000"/>
              </a:lnSpc>
              <a:spcBef>
                <a:spcPts val="0"/>
              </a:spcBef>
              <a:spcAft>
                <a:spcPts val="0"/>
              </a:spcAft>
              <a:buSzPts val="1100"/>
              <a:buNone/>
            </a:pPr>
            <a:endParaRPr/>
          </a:p>
          <a:p>
            <a:pPr marL="457200" lvl="0" indent="-311150" algn="l" rtl="0">
              <a:lnSpc>
                <a:spcPct val="115000"/>
              </a:lnSpc>
              <a:spcBef>
                <a:spcPts val="0"/>
              </a:spcBef>
              <a:spcAft>
                <a:spcPts val="0"/>
              </a:spcAft>
              <a:buSzPts val="1300"/>
              <a:buChar char="●"/>
            </a:pPr>
            <a:r>
              <a:rPr lang="en-US" b="1"/>
              <a:t>Retroactive confidentiality: </a:t>
            </a:r>
            <a:r>
              <a:rPr lang="en-US"/>
              <a:t>can be done, but usually only at the conclusion of the case</a:t>
            </a:r>
            <a:endParaRPr/>
          </a:p>
          <a:p>
            <a:pPr marL="457200" lvl="0" indent="-228600" algn="l" rtl="0">
              <a:lnSpc>
                <a:spcPct val="115000"/>
              </a:lnSpc>
              <a:spcBef>
                <a:spcPts val="0"/>
              </a:spcBef>
              <a:spcAft>
                <a:spcPts val="0"/>
              </a:spcAft>
              <a:buSzPts val="1300"/>
              <a:buNone/>
            </a:pPr>
            <a:endParaRPr/>
          </a:p>
          <a:p>
            <a:pPr marL="1371600" lvl="2" indent="-228600" algn="l" rtl="0">
              <a:lnSpc>
                <a:spcPct val="115000"/>
              </a:lnSpc>
              <a:spcBef>
                <a:spcPts val="0"/>
              </a:spcBef>
              <a:spcAft>
                <a:spcPts val="0"/>
              </a:spcAft>
              <a:buSzPts val="1300"/>
              <a:buNone/>
            </a:pPr>
            <a:endParaRPr/>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Changes with a Criminal History</a:t>
            </a:r>
            <a:endParaRPr/>
          </a:p>
        </p:txBody>
      </p:sp>
      <p:sp>
        <p:nvSpPr>
          <p:cNvPr id="710" name="Google Shape;710;p46"/>
          <p:cNvSpPr txBox="1">
            <a:spLocks noGrp="1"/>
          </p:cNvSpPr>
          <p:nvPr>
            <p:ph type="body" idx="1"/>
          </p:nvPr>
        </p:nvSpPr>
        <p:spPr>
          <a:xfrm>
            <a:off x="819150" y="1495696"/>
            <a:ext cx="7505700" cy="3167743"/>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b="1"/>
              <a:t>Misdemeanors only: </a:t>
            </a:r>
            <a:r>
              <a:rPr lang="en-US"/>
              <a:t>report name/gender marker change to BCA within 10 days of the Court’s order. Minn. Stat. § 259.11(b).</a:t>
            </a:r>
            <a:endParaRPr/>
          </a:p>
          <a:p>
            <a:pPr marL="457200" lvl="0" indent="-228600" algn="l" rtl="0">
              <a:lnSpc>
                <a:spcPct val="115000"/>
              </a:lnSpc>
              <a:spcBef>
                <a:spcPts val="0"/>
              </a:spcBef>
              <a:spcAft>
                <a:spcPts val="0"/>
              </a:spcAft>
              <a:buSzPts val="1300"/>
              <a:buNone/>
            </a:pPr>
            <a:endParaRPr/>
          </a:p>
          <a:p>
            <a:pPr marL="457200" lvl="0" indent="-311150" algn="l" rtl="0">
              <a:lnSpc>
                <a:spcPct val="115000"/>
              </a:lnSpc>
              <a:spcBef>
                <a:spcPts val="0"/>
              </a:spcBef>
              <a:spcAft>
                <a:spcPts val="0"/>
              </a:spcAft>
              <a:buSzPts val="1300"/>
              <a:buChar char="●"/>
            </a:pPr>
            <a:r>
              <a:rPr lang="en-US" b="1"/>
              <a:t>Felony convictions: </a:t>
            </a:r>
            <a:r>
              <a:rPr lang="en-US"/>
              <a:t>Before filing name change application, must submit name change application to prosecuting authority that obtained the conviction.  Minn. Stat. § 259.13.</a:t>
            </a:r>
            <a:endParaRPr/>
          </a:p>
          <a:p>
            <a:pPr marL="914400" lvl="1" indent="-311150" algn="l" rtl="0">
              <a:lnSpc>
                <a:spcPct val="115000"/>
              </a:lnSpc>
              <a:spcBef>
                <a:spcPts val="0"/>
              </a:spcBef>
              <a:spcAft>
                <a:spcPts val="0"/>
              </a:spcAft>
              <a:buSzPts val="1300"/>
              <a:buChar char="●"/>
            </a:pPr>
            <a:r>
              <a:rPr lang="en-US"/>
              <a:t>Include proof of service when filing name change application.</a:t>
            </a:r>
            <a:endParaRPr/>
          </a:p>
          <a:p>
            <a:pPr marL="914400" lvl="1" indent="-311150" algn="l" rtl="0">
              <a:lnSpc>
                <a:spcPct val="115000"/>
              </a:lnSpc>
              <a:spcBef>
                <a:spcPts val="0"/>
              </a:spcBef>
              <a:spcAft>
                <a:spcPts val="0"/>
              </a:spcAft>
              <a:buSzPts val="1300"/>
              <a:buChar char="●"/>
            </a:pPr>
            <a:r>
              <a:rPr lang="en-US"/>
              <a:t>Prosecuting authority has 30 days to object.</a:t>
            </a:r>
            <a:endParaRPr/>
          </a:p>
          <a:p>
            <a:pPr marL="1371600" lvl="2" indent="-311150" algn="l" rtl="0">
              <a:lnSpc>
                <a:spcPct val="115000"/>
              </a:lnSpc>
              <a:spcBef>
                <a:spcPts val="0"/>
              </a:spcBef>
              <a:spcAft>
                <a:spcPts val="0"/>
              </a:spcAft>
              <a:buSzPts val="1300"/>
              <a:buChar char="●"/>
            </a:pPr>
            <a:r>
              <a:rPr lang="en-US"/>
              <a:t>If there is an objection, applicant must move the Court to grant the name change and show “by clear and convincing evidence that the request is not based upon an intent to defraud or mislead, is made in good faith, will not cause injury to a person, and will not compromise public safety.”</a:t>
            </a:r>
            <a:endParaRPr/>
          </a:p>
          <a:p>
            <a:pPr marL="914400" lvl="1" indent="-311150" algn="l" rtl="0">
              <a:lnSpc>
                <a:spcPct val="115000"/>
              </a:lnSpc>
              <a:spcBef>
                <a:spcPts val="0"/>
              </a:spcBef>
              <a:spcAft>
                <a:spcPts val="0"/>
              </a:spcAft>
              <a:buSzPts val="1300"/>
              <a:buChar char="●"/>
            </a:pPr>
            <a:r>
              <a:rPr lang="en-US"/>
              <a:t>Constitutional dimension 🡪 Minn. Stat. § 259.13, subd. 4.</a:t>
            </a:r>
            <a:endParaRPr/>
          </a:p>
          <a:p>
            <a:pPr marL="1371600" lvl="2" indent="-311150" algn="l" rtl="0">
              <a:lnSpc>
                <a:spcPct val="115000"/>
              </a:lnSpc>
              <a:spcBef>
                <a:spcPts val="0"/>
              </a:spcBef>
              <a:spcAft>
                <a:spcPts val="0"/>
              </a:spcAft>
              <a:buSzPts val="1300"/>
              <a:buChar char="●"/>
            </a:pPr>
            <a:r>
              <a:rPr lang="en-US" i="1"/>
              <a:t>In re Application of Hanlon</a:t>
            </a:r>
            <a:r>
              <a:rPr lang="en-US"/>
              <a:t>, A24-1615, 2025 WL 1367731 (Minn. App. May 12, 2025)</a:t>
            </a:r>
            <a:endParaRPr i="1"/>
          </a:p>
          <a:p>
            <a:pPr marL="1371600" lvl="2" indent="-228600" algn="l" rtl="0">
              <a:lnSpc>
                <a:spcPct val="115000"/>
              </a:lnSpc>
              <a:spcBef>
                <a:spcPts val="0"/>
              </a:spcBef>
              <a:spcAft>
                <a:spcPts val="0"/>
              </a:spcAft>
              <a:buSzPts val="1300"/>
              <a:buNone/>
            </a:pPr>
            <a:endParaRPr i="1"/>
          </a:p>
          <a:p>
            <a:pPr marL="914400" lvl="1" indent="-311150" algn="l" rtl="0">
              <a:lnSpc>
                <a:spcPct val="115000"/>
              </a:lnSpc>
              <a:spcBef>
                <a:spcPts val="0"/>
              </a:spcBef>
              <a:spcAft>
                <a:spcPts val="0"/>
              </a:spcAft>
              <a:buSzPts val="1300"/>
              <a:buChar char="●"/>
            </a:pPr>
            <a:r>
              <a:rPr lang="en-US"/>
              <a:t>If successful, must still report name/gender marker change to BCA within 10 days of the Court’s order.</a:t>
            </a:r>
            <a:endParaRPr/>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Name Changes for Minors</a:t>
            </a:r>
            <a:endParaRPr/>
          </a:p>
        </p:txBody>
      </p:sp>
      <p:sp>
        <p:nvSpPr>
          <p:cNvPr id="716" name="Google Shape;716;p47"/>
          <p:cNvSpPr txBox="1">
            <a:spLocks noGrp="1"/>
          </p:cNvSpPr>
          <p:nvPr>
            <p:ph type="body" idx="1"/>
          </p:nvPr>
        </p:nvSpPr>
        <p:spPr>
          <a:xfrm>
            <a:off x="819150" y="1463040"/>
            <a:ext cx="7878900" cy="3337485"/>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Clr>
                <a:srgbClr val="000000"/>
              </a:buClr>
              <a:buSzPts val="1300"/>
              <a:buChar char="●"/>
            </a:pPr>
            <a:r>
              <a:rPr lang="en-US">
                <a:solidFill>
                  <a:srgbClr val="000000"/>
                </a:solidFill>
              </a:rPr>
              <a:t>Generally follows the adult process, with the following exceptions:</a:t>
            </a:r>
            <a:endParaRPr/>
          </a:p>
          <a:p>
            <a:pPr marL="457200" lvl="0" indent="-228600" algn="l" rtl="0">
              <a:lnSpc>
                <a:spcPct val="115000"/>
              </a:lnSpc>
              <a:spcBef>
                <a:spcPts val="0"/>
              </a:spcBef>
              <a:spcAft>
                <a:spcPts val="0"/>
              </a:spcAft>
              <a:buClr>
                <a:srgbClr val="000000"/>
              </a:buClr>
              <a:buSzPts val="1300"/>
              <a:buNone/>
            </a:pPr>
            <a:endParaRPr>
              <a:solidFill>
                <a:srgbClr val="000000"/>
              </a:solidFill>
            </a:endParaRPr>
          </a:p>
          <a:p>
            <a:pPr marL="914400" lvl="1" indent="-311150" algn="l" rtl="0">
              <a:lnSpc>
                <a:spcPct val="115000"/>
              </a:lnSpc>
              <a:spcBef>
                <a:spcPts val="0"/>
              </a:spcBef>
              <a:spcAft>
                <a:spcPts val="0"/>
              </a:spcAft>
              <a:buClr>
                <a:srgbClr val="000000"/>
              </a:buClr>
              <a:buSzPts val="1300"/>
              <a:buChar char="●"/>
            </a:pPr>
            <a:r>
              <a:rPr lang="en-US"/>
              <a:t>Applicant must be legal parent, legal guardian, or next of kin of the minor.</a:t>
            </a:r>
            <a:endParaRPr/>
          </a:p>
          <a:p>
            <a:pPr marL="914400" lvl="1" indent="-228600" algn="l" rtl="0">
              <a:lnSpc>
                <a:spcPct val="115000"/>
              </a:lnSpc>
              <a:spcBef>
                <a:spcPts val="0"/>
              </a:spcBef>
              <a:spcAft>
                <a:spcPts val="0"/>
              </a:spcAft>
              <a:buClr>
                <a:srgbClr val="000000"/>
              </a:buClr>
              <a:buSzPts val="1300"/>
              <a:buNone/>
            </a:pPr>
            <a:endParaRPr/>
          </a:p>
          <a:p>
            <a:pPr marL="914400" lvl="1" indent="-311150" algn="l" rtl="0">
              <a:lnSpc>
                <a:spcPct val="115000"/>
              </a:lnSpc>
              <a:spcBef>
                <a:spcPts val="0"/>
              </a:spcBef>
              <a:spcAft>
                <a:spcPts val="0"/>
              </a:spcAft>
              <a:buClr>
                <a:srgbClr val="000000"/>
              </a:buClr>
              <a:buSzPts val="1300"/>
              <a:buChar char="●"/>
            </a:pPr>
            <a:r>
              <a:rPr lang="en-US"/>
              <a:t>All legal parents must be notified of a minor’s name change application and hearing date.  Minn. Stat. § 259.10. </a:t>
            </a:r>
            <a:endParaRPr/>
          </a:p>
          <a:p>
            <a:pPr marL="1371600" lvl="2" indent="-311150" algn="l" rtl="0">
              <a:lnSpc>
                <a:spcPct val="115000"/>
              </a:lnSpc>
              <a:spcBef>
                <a:spcPts val="0"/>
              </a:spcBef>
              <a:spcAft>
                <a:spcPts val="0"/>
              </a:spcAft>
              <a:buClr>
                <a:srgbClr val="000000"/>
              </a:buClr>
              <a:buSzPts val="1300"/>
              <a:buChar char="●"/>
            </a:pPr>
            <a:r>
              <a:rPr lang="en-US"/>
              <a:t>If both parents sign the name change application, no need for this step.</a:t>
            </a:r>
            <a:endParaRPr/>
          </a:p>
          <a:p>
            <a:pPr marL="1371600" lvl="2" indent="-311150" algn="l" rtl="0">
              <a:lnSpc>
                <a:spcPct val="115000"/>
              </a:lnSpc>
              <a:spcBef>
                <a:spcPts val="0"/>
              </a:spcBef>
              <a:spcAft>
                <a:spcPts val="0"/>
              </a:spcAft>
              <a:buClr>
                <a:srgbClr val="000000"/>
              </a:buClr>
              <a:buSzPts val="1300"/>
              <a:buChar char="●"/>
            </a:pPr>
            <a:r>
              <a:rPr lang="en-US"/>
              <a:t>Typically either certified mail or personal service.  Check with district court clerk.</a:t>
            </a:r>
            <a:endParaRPr/>
          </a:p>
          <a:p>
            <a:pPr marL="1371600" lvl="2" indent="-228600" algn="l" rtl="0">
              <a:lnSpc>
                <a:spcPct val="115000"/>
              </a:lnSpc>
              <a:spcBef>
                <a:spcPts val="0"/>
              </a:spcBef>
              <a:spcAft>
                <a:spcPts val="0"/>
              </a:spcAft>
              <a:buClr>
                <a:srgbClr val="000000"/>
              </a:buClr>
              <a:buSzPts val="1300"/>
              <a:buNone/>
            </a:pPr>
            <a:endParaRPr/>
          </a:p>
          <a:p>
            <a:pPr marL="914400" lvl="1" indent="-311150" algn="l" rtl="0">
              <a:lnSpc>
                <a:spcPct val="115000"/>
              </a:lnSpc>
              <a:spcBef>
                <a:spcPts val="0"/>
              </a:spcBef>
              <a:spcAft>
                <a:spcPts val="0"/>
              </a:spcAft>
              <a:buClr>
                <a:srgbClr val="000000"/>
              </a:buClr>
              <a:buSzPts val="1300"/>
              <a:buChar char="●"/>
            </a:pPr>
            <a:r>
              <a:rPr lang="en-US"/>
              <a:t>Both the parent/guardian who applied and two other adult witnesses must attend the hearing. </a:t>
            </a:r>
            <a:endParaRPr/>
          </a:p>
          <a:p>
            <a:pPr marL="914400" lvl="1" indent="-228600" algn="l" rtl="0">
              <a:lnSpc>
                <a:spcPct val="115000"/>
              </a:lnSpc>
              <a:spcBef>
                <a:spcPts val="0"/>
              </a:spcBef>
              <a:spcAft>
                <a:spcPts val="0"/>
              </a:spcAft>
              <a:buClr>
                <a:srgbClr val="000000"/>
              </a:buClr>
              <a:buSzPts val="1300"/>
              <a:buNone/>
            </a:pPr>
            <a:endParaRPr/>
          </a:p>
          <a:p>
            <a:pPr marL="914400" lvl="1" indent="-311150" algn="l" rtl="0">
              <a:lnSpc>
                <a:spcPct val="115000"/>
              </a:lnSpc>
              <a:spcBef>
                <a:spcPts val="0"/>
              </a:spcBef>
              <a:spcAft>
                <a:spcPts val="0"/>
              </a:spcAft>
              <a:buClr>
                <a:srgbClr val="000000"/>
              </a:buClr>
              <a:buSzPts val="1300"/>
              <a:buChar char="●"/>
            </a:pPr>
            <a:r>
              <a:rPr lang="en-US"/>
              <a:t>Court will consider best interests of the child</a:t>
            </a:r>
            <a:endParaRPr/>
          </a:p>
          <a:p>
            <a:pPr marL="914400" lvl="1" indent="-228600" algn="l" rtl="0">
              <a:lnSpc>
                <a:spcPct val="115000"/>
              </a:lnSpc>
              <a:spcBef>
                <a:spcPts val="0"/>
              </a:spcBef>
              <a:spcAft>
                <a:spcPts val="0"/>
              </a:spcAft>
              <a:buClr>
                <a:srgbClr val="000000"/>
              </a:buClr>
              <a:buSzPts val="13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a:spLocks noGrp="1"/>
          </p:cNvSpPr>
          <p:nvPr>
            <p:ph type="title"/>
          </p:nvPr>
        </p:nvSpPr>
        <p:spPr>
          <a:xfrm>
            <a:off x="1524000" y="1746100"/>
            <a:ext cx="6337738"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a:t>Anatomy of a Clinic Appointment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8"/>
          <p:cNvSpPr txBox="1">
            <a:spLocks noGrp="1"/>
          </p:cNvSpPr>
          <p:nvPr>
            <p:ph type="title"/>
          </p:nvPr>
        </p:nvSpPr>
        <p:spPr>
          <a:xfrm>
            <a:off x="819150" y="845600"/>
            <a:ext cx="77355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400"/>
              <a:t>Out-of-state birth records</a:t>
            </a:r>
            <a:endParaRPr sz="2400"/>
          </a:p>
          <a:p>
            <a:pPr marL="0" lvl="0" indent="0" algn="l" rtl="0">
              <a:lnSpc>
                <a:spcPct val="100000"/>
              </a:lnSpc>
              <a:spcBef>
                <a:spcPts val="0"/>
              </a:spcBef>
              <a:spcAft>
                <a:spcPts val="0"/>
              </a:spcAft>
              <a:buSzPts val="990"/>
              <a:buNone/>
            </a:pPr>
            <a:endParaRPr sz="2400"/>
          </a:p>
          <a:p>
            <a:pPr marL="0" lvl="0" indent="0" algn="l" rtl="0">
              <a:lnSpc>
                <a:spcPct val="100000"/>
              </a:lnSpc>
              <a:spcBef>
                <a:spcPts val="0"/>
              </a:spcBef>
              <a:spcAft>
                <a:spcPts val="0"/>
              </a:spcAft>
              <a:buSzPts val="990"/>
              <a:buNone/>
            </a:pPr>
            <a:endParaRPr sz="2400"/>
          </a:p>
          <a:p>
            <a:pPr marL="0" lvl="0" indent="0" algn="l" rtl="0">
              <a:lnSpc>
                <a:spcPct val="100000"/>
              </a:lnSpc>
              <a:spcBef>
                <a:spcPts val="0"/>
              </a:spcBef>
              <a:spcAft>
                <a:spcPts val="0"/>
              </a:spcAft>
              <a:buSzPts val="990"/>
              <a:buNone/>
            </a:pPr>
            <a:endParaRPr sz="2400"/>
          </a:p>
          <a:p>
            <a:pPr marL="0" lvl="0" indent="0" algn="l" rtl="0">
              <a:lnSpc>
                <a:spcPct val="100000"/>
              </a:lnSpc>
              <a:spcBef>
                <a:spcPts val="0"/>
              </a:spcBef>
              <a:spcAft>
                <a:spcPts val="0"/>
              </a:spcAft>
              <a:buSzPts val="990"/>
              <a:buNone/>
            </a:pPr>
            <a:endParaRPr sz="2400"/>
          </a:p>
        </p:txBody>
      </p:sp>
      <p:sp>
        <p:nvSpPr>
          <p:cNvPr id="722" name="Google Shape;722;p48"/>
          <p:cNvSpPr txBox="1">
            <a:spLocks noGrp="1"/>
          </p:cNvSpPr>
          <p:nvPr>
            <p:ph type="body" idx="1"/>
          </p:nvPr>
        </p:nvSpPr>
        <p:spPr>
          <a:xfrm>
            <a:off x="819150" y="1495696"/>
            <a:ext cx="7505700" cy="3167743"/>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US"/>
              <a:t>Minnesota court order not binding on another state court or agency.</a:t>
            </a:r>
            <a:endParaRPr/>
          </a:p>
          <a:p>
            <a:pPr marL="146050" lvl="0" indent="0" algn="l" rtl="0">
              <a:lnSpc>
                <a:spcPct val="115000"/>
              </a:lnSpc>
              <a:spcBef>
                <a:spcPts val="0"/>
              </a:spcBef>
              <a:spcAft>
                <a:spcPts val="0"/>
              </a:spcAft>
              <a:buSzPts val="1300"/>
              <a:buNone/>
            </a:pPr>
            <a:endParaRPr/>
          </a:p>
          <a:p>
            <a:pPr marL="457200" lvl="0" indent="-311150" algn="l" rtl="0">
              <a:lnSpc>
                <a:spcPct val="115000"/>
              </a:lnSpc>
              <a:spcBef>
                <a:spcPts val="0"/>
              </a:spcBef>
              <a:spcAft>
                <a:spcPts val="0"/>
              </a:spcAft>
              <a:buSzPts val="1300"/>
              <a:buChar char="●"/>
            </a:pPr>
            <a:r>
              <a:rPr lang="en-US"/>
              <a:t>Check transequality.org/documents and native state’s Department of Health website</a:t>
            </a:r>
            <a:endParaRPr/>
          </a:p>
          <a:p>
            <a:pPr marL="457200" lvl="0" indent="-228600" algn="l" rtl="0">
              <a:lnSpc>
                <a:spcPct val="115000"/>
              </a:lnSpc>
              <a:spcBef>
                <a:spcPts val="0"/>
              </a:spcBef>
              <a:spcAft>
                <a:spcPts val="0"/>
              </a:spcAft>
              <a:buSzPts val="1300"/>
              <a:buNone/>
            </a:pPr>
            <a:endParaRPr/>
          </a:p>
          <a:p>
            <a:pPr marL="457200" lvl="0" indent="-311150" algn="l" rtl="0">
              <a:lnSpc>
                <a:spcPct val="115000"/>
              </a:lnSpc>
              <a:spcBef>
                <a:spcPts val="0"/>
              </a:spcBef>
              <a:spcAft>
                <a:spcPts val="0"/>
              </a:spcAft>
              <a:buSzPts val="1300"/>
              <a:buChar char="●"/>
            </a:pPr>
            <a:r>
              <a:rPr lang="en-US"/>
              <a:t>Encourage client (or yourself) to call state’s Department of Health to inquire about the language required for the Minnesota court order</a:t>
            </a:r>
            <a:endParaRPr/>
          </a:p>
          <a:p>
            <a:pPr marL="914400" lvl="1" indent="-311150" algn="l" rtl="0">
              <a:lnSpc>
                <a:spcPct val="115000"/>
              </a:lnSpc>
              <a:spcBef>
                <a:spcPts val="0"/>
              </a:spcBef>
              <a:spcAft>
                <a:spcPts val="0"/>
              </a:spcAft>
              <a:buSzPts val="1300"/>
              <a:buChar char="●"/>
            </a:pPr>
            <a:r>
              <a:rPr lang="en-US"/>
              <a:t>Some states will accept the template proposed order as is (e.g., Wisconsin).  Others may have more directive language or specific findings required.</a:t>
            </a:r>
            <a:endParaRPr/>
          </a:p>
          <a:p>
            <a:pPr marL="457200" lvl="0" indent="-228600" algn="l" rtl="0">
              <a:lnSpc>
                <a:spcPct val="115000"/>
              </a:lnSpc>
              <a:spcBef>
                <a:spcPts val="0"/>
              </a:spcBef>
              <a:spcAft>
                <a:spcPts val="0"/>
              </a:spcAft>
              <a:buSzPts val="1300"/>
              <a:buNone/>
            </a:pPr>
            <a:endParaRPr/>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50"/>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dk2"/>
              </a:buClr>
              <a:buSzPct val="111111"/>
              <a:buNone/>
            </a:pPr>
            <a:r>
              <a:rPr lang="en-US"/>
              <a:t>[Ro Section- Immigration issues, community concerns, risk management, policy/federal updates?]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911C1-D5C6-9FE3-BE7A-6EAAE6D733D2}"/>
              </a:ext>
            </a:extLst>
          </p:cNvPr>
          <p:cNvSpPr>
            <a:spLocks noGrp="1"/>
          </p:cNvSpPr>
          <p:nvPr>
            <p:ph type="title"/>
          </p:nvPr>
        </p:nvSpPr>
        <p:spPr/>
        <p:txBody>
          <a:bodyPr>
            <a:normAutofit/>
          </a:bodyPr>
          <a:lstStyle/>
          <a:p>
            <a:r>
              <a:rPr lang="en-US" dirty="0"/>
              <a:t>Immigration and ID Docs</a:t>
            </a:r>
          </a:p>
        </p:txBody>
      </p:sp>
    </p:spTree>
    <p:extLst>
      <p:ext uri="{BB962C8B-B14F-4D97-AF65-F5344CB8AC3E}">
        <p14:creationId xmlns:p14="http://schemas.microsoft.com/office/powerpoint/2010/main" val="1848086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B290-ACC9-F32E-1AA2-7BAF4D176D2A}"/>
              </a:ext>
            </a:extLst>
          </p:cNvPr>
          <p:cNvSpPr>
            <a:spLocks noGrp="1"/>
          </p:cNvSpPr>
          <p:nvPr>
            <p:ph type="title"/>
          </p:nvPr>
        </p:nvSpPr>
        <p:spPr>
          <a:xfrm>
            <a:off x="350227" y="325388"/>
            <a:ext cx="8656026" cy="954600"/>
          </a:xfrm>
        </p:spPr>
        <p:txBody>
          <a:bodyPr>
            <a:normAutofit fontScale="90000"/>
          </a:bodyPr>
          <a:lstStyle/>
          <a:p>
            <a:r>
              <a:rPr lang="en-US" dirty="0"/>
              <a:t>U.S. Immigration and ID Docs for Trans, Nonbinary, and Intersex Individuals</a:t>
            </a:r>
          </a:p>
          <a:p>
            <a:endParaRPr lang="en-US" dirty="0"/>
          </a:p>
        </p:txBody>
      </p:sp>
      <p:sp>
        <p:nvSpPr>
          <p:cNvPr id="3" name="Text Placeholder 2">
            <a:extLst>
              <a:ext uri="{FF2B5EF4-FFF2-40B4-BE49-F238E27FC236}">
                <a16:creationId xmlns:a16="http://schemas.microsoft.com/office/drawing/2014/main" id="{5F6A6D63-2CA8-F088-84D8-98C5B6E6D09C}"/>
              </a:ext>
            </a:extLst>
          </p:cNvPr>
          <p:cNvSpPr>
            <a:spLocks noGrp="1"/>
          </p:cNvSpPr>
          <p:nvPr>
            <p:ph type="body" idx="1"/>
          </p:nvPr>
        </p:nvSpPr>
        <p:spPr>
          <a:xfrm>
            <a:off x="445477" y="1419225"/>
            <a:ext cx="8282353" cy="3393172"/>
          </a:xfrm>
        </p:spPr>
        <p:txBody>
          <a:bodyPr>
            <a:normAutofit fontScale="92500"/>
          </a:bodyPr>
          <a:lstStyle/>
          <a:p>
            <a:r>
              <a:rPr lang="en-US" b="1" dirty="0"/>
              <a:t>Will the Department of State invalidate current passports that have already been updated with correct gender markers?</a:t>
            </a:r>
            <a:r>
              <a:rPr lang="en-US" dirty="0"/>
              <a:t> </a:t>
            </a:r>
            <a:endParaRPr lang="en-US"/>
          </a:p>
          <a:p>
            <a:pPr marL="146050" indent="0">
              <a:lnSpc>
                <a:spcPct val="114999"/>
              </a:lnSpc>
              <a:buNone/>
            </a:pPr>
            <a:endParaRPr lang="en-US" dirty="0"/>
          </a:p>
          <a:p>
            <a:pPr>
              <a:lnSpc>
                <a:spcPct val="114999"/>
              </a:lnSpc>
            </a:pPr>
            <a:r>
              <a:rPr lang="en-US" b="1" dirty="0"/>
              <a:t>Will individuals be challenged when travelling domestically or internationally with their ID document?</a:t>
            </a:r>
          </a:p>
          <a:p>
            <a:pPr lvl="1">
              <a:lnSpc>
                <a:spcPct val="114999"/>
              </a:lnSpc>
            </a:pPr>
            <a:r>
              <a:rPr lang="en-US" dirty="0"/>
              <a:t>For domestic travel: individuals can use state identification (state driver’s licenses and ID cards are not affected by the EO)</a:t>
            </a:r>
          </a:p>
          <a:p>
            <a:pPr lvl="1">
              <a:lnSpc>
                <a:spcPct val="114999"/>
              </a:lnSpc>
            </a:pPr>
            <a:r>
              <a:rPr lang="en-US" dirty="0"/>
              <a:t>For international travel: Existing passports with an M, F, or X that reflect your gender will remain valid until they are up for renewal or replacement. </a:t>
            </a:r>
          </a:p>
          <a:p>
            <a:pPr lvl="2">
              <a:lnSpc>
                <a:spcPct val="114999"/>
              </a:lnSpc>
              <a:buSzPts val="1300"/>
              <a:buFont typeface="Wingdings"/>
              <a:buChar char="§"/>
            </a:pPr>
            <a:r>
              <a:rPr lang="en-US" dirty="0"/>
              <a:t>Scenario: individual TSA agent is misinformed or feels empowered to pursue undue scrutiny on passport gender markers</a:t>
            </a:r>
          </a:p>
          <a:p>
            <a:pPr lvl="2">
              <a:lnSpc>
                <a:spcPct val="114999"/>
              </a:lnSpc>
              <a:buSzPts val="1300"/>
              <a:buFont typeface="Wingdings"/>
              <a:buChar char="§"/>
            </a:pPr>
            <a:r>
              <a:rPr lang="en-US" dirty="0"/>
              <a:t>Scenario: you have gotten a passport under the new policy that does not match your gender and are concerned with the disparity between your presentation and the gender marker on your ID</a:t>
            </a:r>
          </a:p>
          <a:p>
            <a:pPr marL="1073150" lvl="2" indent="0">
              <a:lnSpc>
                <a:spcPct val="114999"/>
              </a:lnSpc>
              <a:buNone/>
            </a:pPr>
            <a:endParaRPr lang="en-US" b="1" dirty="0"/>
          </a:p>
          <a:p>
            <a:pPr>
              <a:lnSpc>
                <a:spcPct val="114999"/>
              </a:lnSpc>
            </a:pPr>
            <a:r>
              <a:rPr lang="en-US" b="1" dirty="0"/>
              <a:t>Applying for a passport with correct gender if one has never had a passport before</a:t>
            </a:r>
            <a:endParaRPr lang="en-US" dirty="0"/>
          </a:p>
          <a:p>
            <a:pPr marL="146050" indent="0">
              <a:lnSpc>
                <a:spcPct val="114999"/>
              </a:lnSpc>
              <a:buNone/>
            </a:pPr>
            <a:endParaRPr lang="en-US" b="1" dirty="0"/>
          </a:p>
          <a:p>
            <a:pPr>
              <a:lnSpc>
                <a:spcPct val="114999"/>
              </a:lnSpc>
            </a:pPr>
            <a:r>
              <a:rPr lang="en-US" b="1" dirty="0"/>
              <a:t>Can individuals renew a U.S. passport that has their correct gender marker in it?</a:t>
            </a:r>
            <a:r>
              <a:rPr lang="en-US" dirty="0"/>
              <a:t> </a:t>
            </a:r>
          </a:p>
          <a:p>
            <a:pPr marL="146050" indent="0">
              <a:lnSpc>
                <a:spcPct val="114999"/>
              </a:lnSpc>
              <a:buNone/>
            </a:pPr>
            <a:endParaRPr lang="en-US" b="1" dirty="0"/>
          </a:p>
          <a:p>
            <a:pPr>
              <a:lnSpc>
                <a:spcPct val="114999"/>
              </a:lnSpc>
            </a:pPr>
            <a:r>
              <a:rPr lang="en-US" b="1" dirty="0"/>
              <a:t>Can individuals update their U.S. passport with their correct gender? </a:t>
            </a:r>
            <a:r>
              <a:rPr lang="en-US" dirty="0"/>
              <a:t> For now, if your current federal ID documents reflect the wrong gender marker, it is unlikely that you will be able to update them. </a:t>
            </a:r>
          </a:p>
          <a:p>
            <a:pPr>
              <a:lnSpc>
                <a:spcPct val="114999"/>
              </a:lnSpc>
            </a:pPr>
            <a:endParaRPr lang="en-US" dirty="0"/>
          </a:p>
          <a:p>
            <a:pPr>
              <a:lnSpc>
                <a:spcPct val="114999"/>
              </a:lnSpc>
            </a:pPr>
            <a:endParaRPr lang="en-US" dirty="0"/>
          </a:p>
        </p:txBody>
      </p:sp>
    </p:spTree>
    <p:extLst>
      <p:ext uri="{BB962C8B-B14F-4D97-AF65-F5344CB8AC3E}">
        <p14:creationId xmlns:p14="http://schemas.microsoft.com/office/powerpoint/2010/main" val="3273341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33E50-F203-32C1-9D0C-F486CC528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6B7AD-E75C-EFCA-227E-1A484A1D7E27}"/>
              </a:ext>
            </a:extLst>
          </p:cNvPr>
          <p:cNvSpPr>
            <a:spLocks noGrp="1"/>
          </p:cNvSpPr>
          <p:nvPr>
            <p:ph type="title"/>
          </p:nvPr>
        </p:nvSpPr>
        <p:spPr>
          <a:xfrm>
            <a:off x="350227" y="325388"/>
            <a:ext cx="8656026" cy="954600"/>
          </a:xfrm>
        </p:spPr>
        <p:txBody>
          <a:bodyPr>
            <a:normAutofit fontScale="90000"/>
          </a:bodyPr>
          <a:lstStyle/>
          <a:p>
            <a:r>
              <a:rPr lang="en-US" dirty="0"/>
              <a:t>U.S. Immigration and ID Docs for Trans, Nonbinary, </a:t>
            </a:r>
            <a:r>
              <a:rPr lang="en-US"/>
              <a:t>and Intersex Individuals</a:t>
            </a:r>
            <a:endParaRPr lang="en-US" dirty="0"/>
          </a:p>
        </p:txBody>
      </p:sp>
      <p:sp>
        <p:nvSpPr>
          <p:cNvPr id="3" name="Text Placeholder 2">
            <a:extLst>
              <a:ext uri="{FF2B5EF4-FFF2-40B4-BE49-F238E27FC236}">
                <a16:creationId xmlns:a16="http://schemas.microsoft.com/office/drawing/2014/main" id="{F1FB4447-EA8F-659B-9B66-1CB8F4D12A2D}"/>
              </a:ext>
            </a:extLst>
          </p:cNvPr>
          <p:cNvSpPr>
            <a:spLocks noGrp="1"/>
          </p:cNvSpPr>
          <p:nvPr>
            <p:ph type="body" idx="1"/>
          </p:nvPr>
        </p:nvSpPr>
        <p:spPr>
          <a:xfrm>
            <a:off x="445477" y="1188358"/>
            <a:ext cx="8282353" cy="3624039"/>
          </a:xfrm>
        </p:spPr>
        <p:txBody>
          <a:bodyPr>
            <a:normAutofit lnSpcReduction="10000"/>
          </a:bodyPr>
          <a:lstStyle/>
          <a:p>
            <a:r>
              <a:rPr lang="en-US" b="1" dirty="0"/>
              <a:t>Current policy for gender markers on existing </a:t>
            </a:r>
            <a:r>
              <a:rPr lang="en-US" sz="1400" b="1" dirty="0">
                <a:solidFill>
                  <a:srgbClr val="001D35"/>
                </a:solidFill>
              </a:rPr>
              <a:t>United States Citizenship and Immigration Services (</a:t>
            </a:r>
            <a:r>
              <a:rPr lang="en-US" b="1" dirty="0"/>
              <a:t>USCIS) IDs with correct gender markers, including X gender markers? </a:t>
            </a:r>
            <a:r>
              <a:rPr lang="en-US" dirty="0"/>
              <a:t> Much like with U.S. passports, we anticipate that IDs with correct gender markers that were issued by USCIS, including X gender markers, should remain valid until they expire. However, unlike the State Department, USCIS has not provided a clear answer to this question.  </a:t>
            </a:r>
            <a:endParaRPr lang="en-US"/>
          </a:p>
          <a:p>
            <a:pPr marL="146050" indent="0">
              <a:lnSpc>
                <a:spcPct val="114999"/>
              </a:lnSpc>
              <a:buNone/>
            </a:pPr>
            <a:endParaRPr lang="en-US" dirty="0"/>
          </a:p>
          <a:p>
            <a:pPr>
              <a:lnSpc>
                <a:spcPct val="114999"/>
              </a:lnSpc>
            </a:pPr>
            <a:r>
              <a:rPr lang="en-US" b="1" dirty="0"/>
              <a:t>Renewing USCIS ID that has correct gender marker on it currently</a:t>
            </a:r>
            <a:r>
              <a:rPr lang="en-US" dirty="0"/>
              <a:t>  </a:t>
            </a:r>
          </a:p>
          <a:p>
            <a:pPr marL="146050" indent="0">
              <a:lnSpc>
                <a:spcPct val="114999"/>
              </a:lnSpc>
              <a:buNone/>
            </a:pPr>
            <a:endParaRPr lang="en-US" b="1" dirty="0"/>
          </a:p>
          <a:p>
            <a:pPr>
              <a:lnSpc>
                <a:spcPct val="114999"/>
              </a:lnSpc>
            </a:pPr>
            <a:r>
              <a:rPr lang="en-US" b="1" dirty="0"/>
              <a:t>Which USCIS forms allowed for X designations prior to this executive order? </a:t>
            </a:r>
          </a:p>
          <a:p>
            <a:pPr marL="146050" indent="0">
              <a:lnSpc>
                <a:spcPct val="114999"/>
              </a:lnSpc>
              <a:buNone/>
            </a:pPr>
            <a:endParaRPr lang="en-US" b="1" dirty="0"/>
          </a:p>
          <a:p>
            <a:pPr>
              <a:lnSpc>
                <a:spcPct val="114999"/>
              </a:lnSpc>
            </a:pPr>
            <a:r>
              <a:rPr lang="en-US" b="1" dirty="0"/>
              <a:t>How the Executive Order affects legal name changes on Passports </a:t>
            </a:r>
            <a:r>
              <a:rPr lang="en-US" b="1" dirty="0" err="1"/>
              <a:t>animmigration</a:t>
            </a:r>
            <a:r>
              <a:rPr lang="en-US" b="1" dirty="0"/>
              <a:t> documents </a:t>
            </a:r>
            <a:endParaRPr lang="en-US" dirty="0"/>
          </a:p>
          <a:p>
            <a:pPr marL="146050" indent="0">
              <a:lnSpc>
                <a:spcPct val="114999"/>
              </a:lnSpc>
              <a:buNone/>
            </a:pPr>
            <a:endParaRPr lang="en-US" dirty="0"/>
          </a:p>
          <a:p>
            <a:pPr>
              <a:lnSpc>
                <a:spcPct val="114999"/>
              </a:lnSpc>
            </a:pPr>
            <a:r>
              <a:rPr lang="en-US" b="1" dirty="0"/>
              <a:t>What if someone has an urgent need to travel internationally but their passport is not correct or it is held up with the Department of State?</a:t>
            </a:r>
            <a:r>
              <a:rPr lang="en-US" dirty="0"/>
              <a:t> </a:t>
            </a:r>
          </a:p>
          <a:p>
            <a:pPr>
              <a:lnSpc>
                <a:spcPct val="114999"/>
              </a:lnSpc>
            </a:pPr>
            <a:endParaRPr lang="en-US" dirty="0"/>
          </a:p>
          <a:p>
            <a:pPr>
              <a:lnSpc>
                <a:spcPct val="114999"/>
              </a:lnSpc>
            </a:pPr>
            <a:r>
              <a:rPr lang="en-US" b="1" dirty="0"/>
              <a:t>Important information should individuals know if they are stuck with an identity document, such as a passport or work permit, issued in an incorrect gender marker</a:t>
            </a:r>
          </a:p>
          <a:p>
            <a:pPr>
              <a:lnSpc>
                <a:spcPct val="114999"/>
              </a:lnSpc>
            </a:pPr>
            <a:endParaRPr lang="en-US" dirty="0"/>
          </a:p>
          <a:p>
            <a:pPr>
              <a:lnSpc>
                <a:spcPct val="114999"/>
              </a:lnSpc>
            </a:pPr>
            <a:endParaRPr lang="en-US" dirty="0"/>
          </a:p>
        </p:txBody>
      </p:sp>
    </p:spTree>
    <p:extLst>
      <p:ext uri="{BB962C8B-B14F-4D97-AF65-F5344CB8AC3E}">
        <p14:creationId xmlns:p14="http://schemas.microsoft.com/office/powerpoint/2010/main" val="2010217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CEB1B8CA-BBD0-295D-20E9-B9885C63D807}"/>
            </a:ext>
          </a:extLst>
        </p:cNvPr>
        <p:cNvGrpSpPr/>
        <p:nvPr/>
      </p:nvGrpSpPr>
      <p:grpSpPr>
        <a:xfrm>
          <a:off x="0" y="0"/>
          <a:ext cx="0" cy="0"/>
          <a:chOff x="0" y="0"/>
          <a:chExt cx="0" cy="0"/>
        </a:xfrm>
      </p:grpSpPr>
      <p:sp>
        <p:nvSpPr>
          <p:cNvPr id="256" name="Google Shape;256;p34">
            <a:extLst>
              <a:ext uri="{FF2B5EF4-FFF2-40B4-BE49-F238E27FC236}">
                <a16:creationId xmlns:a16="http://schemas.microsoft.com/office/drawing/2014/main" id="{B8D09ADE-D5E1-F025-7A07-B3FAB7CC33EE}"/>
              </a:ext>
            </a:extLst>
          </p:cNvPr>
          <p:cNvSpPr txBox="1">
            <a:spLocks noGrp="1"/>
          </p:cNvSpPr>
          <p:nvPr>
            <p:ph type="title"/>
          </p:nvPr>
        </p:nvSpPr>
        <p:spPr>
          <a:xfrm>
            <a:off x="819150" y="486581"/>
            <a:ext cx="7735500" cy="720138"/>
          </a:xfrm>
          <a:prstGeom prst="rect">
            <a:avLst/>
          </a:prstGeom>
        </p:spPr>
        <p:txBody>
          <a:bodyPr spcFirstLastPara="1" wrap="square" lIns="91425" tIns="91425" rIns="91425" bIns="91425" anchor="t" anchorCtr="0">
            <a:noAutofit/>
          </a:bodyPr>
          <a:lstStyle/>
          <a:p>
            <a:r>
              <a:rPr lang="en-US" sz="2400" dirty="0"/>
              <a:t>Policy/ Federal Updates</a:t>
            </a:r>
            <a:endParaRPr lang="en-US" dirty="0"/>
          </a:p>
          <a:p>
            <a:pPr marL="0" lvl="0" indent="0" algn="l" rtl="0">
              <a:spcBef>
                <a:spcPts val="0"/>
              </a:spcBef>
              <a:spcAft>
                <a:spcPts val="0"/>
              </a:spcAft>
              <a:buSzPts val="990"/>
              <a:buNone/>
            </a:pPr>
            <a:endParaRPr sz="2400" dirty="0"/>
          </a:p>
          <a:p>
            <a:pPr marL="0" lvl="0" indent="0" algn="l" rtl="0">
              <a:spcBef>
                <a:spcPts val="0"/>
              </a:spcBef>
              <a:spcAft>
                <a:spcPts val="0"/>
              </a:spcAft>
              <a:buSzPts val="990"/>
              <a:buNone/>
            </a:pPr>
            <a:endParaRPr sz="2400" dirty="0"/>
          </a:p>
          <a:p>
            <a:pPr marL="0" lvl="0" indent="0" algn="l" rtl="0">
              <a:spcBef>
                <a:spcPts val="0"/>
              </a:spcBef>
              <a:spcAft>
                <a:spcPts val="0"/>
              </a:spcAft>
              <a:buSzPts val="990"/>
              <a:buNone/>
            </a:pPr>
            <a:endParaRPr sz="2400" dirty="0"/>
          </a:p>
          <a:p>
            <a:pPr marL="0" lvl="0" indent="0" algn="l" rtl="0">
              <a:spcBef>
                <a:spcPts val="0"/>
              </a:spcBef>
              <a:spcAft>
                <a:spcPts val="0"/>
              </a:spcAft>
              <a:buSzPts val="990"/>
              <a:buNone/>
            </a:pPr>
            <a:endParaRPr sz="2400" dirty="0"/>
          </a:p>
        </p:txBody>
      </p:sp>
      <p:sp>
        <p:nvSpPr>
          <p:cNvPr id="3" name="Google Shape;227;p29">
            <a:extLst>
              <a:ext uri="{FF2B5EF4-FFF2-40B4-BE49-F238E27FC236}">
                <a16:creationId xmlns:a16="http://schemas.microsoft.com/office/drawing/2014/main" id="{1F53C507-648A-572A-7D7C-164E891C25C7}"/>
              </a:ext>
            </a:extLst>
          </p:cNvPr>
          <p:cNvSpPr txBox="1">
            <a:spLocks noGrp="1"/>
          </p:cNvSpPr>
          <p:nvPr>
            <p:ph type="body" idx="1"/>
          </p:nvPr>
        </p:nvSpPr>
        <p:spPr>
          <a:xfrm>
            <a:off x="474785" y="1209946"/>
            <a:ext cx="7850065" cy="3453493"/>
          </a:xfrm>
          <a:prstGeom prst="rect">
            <a:avLst/>
          </a:prstGeom>
        </p:spPr>
        <p:txBody>
          <a:bodyPr spcFirstLastPara="1" wrap="square" lIns="91425" tIns="91425" rIns="91425" bIns="91425" anchor="t" anchorCtr="0">
            <a:normAutofit/>
          </a:bodyPr>
          <a:lstStyle/>
          <a:p>
            <a:r>
              <a:rPr lang="en-US" dirty="0"/>
              <a:t>USCIS Registration Requirement (National Registry) </a:t>
            </a:r>
          </a:p>
          <a:p>
            <a:pPr lvl="1">
              <a:lnSpc>
                <a:spcPct val="114999"/>
              </a:lnSpc>
              <a:buSzPts val="1300"/>
              <a:buChar char="●"/>
            </a:pPr>
            <a:r>
              <a:rPr lang="en-US" dirty="0"/>
              <a:t>Effective as of April 11th, 2025</a:t>
            </a:r>
          </a:p>
          <a:p>
            <a:pPr lvl="1">
              <a:lnSpc>
                <a:spcPct val="114999"/>
              </a:lnSpc>
              <a:buChar char="●"/>
            </a:pPr>
            <a:r>
              <a:rPr lang="en-US" dirty="0"/>
              <a:t>Who is considered "already registered"? What does this mean for individuals?</a:t>
            </a:r>
          </a:p>
          <a:p>
            <a:pPr lvl="1">
              <a:lnSpc>
                <a:spcPct val="114999"/>
              </a:lnSpc>
              <a:buChar char="●"/>
            </a:pPr>
            <a:r>
              <a:rPr lang="en-US" dirty="0"/>
              <a:t>Failure to register </a:t>
            </a:r>
          </a:p>
          <a:p>
            <a:pPr lvl="1">
              <a:lnSpc>
                <a:spcPct val="114999"/>
              </a:lnSpc>
            </a:pPr>
            <a:endParaRPr lang="en-US" dirty="0"/>
          </a:p>
          <a:p>
            <a:pPr>
              <a:lnSpc>
                <a:spcPct val="114999"/>
              </a:lnSpc>
            </a:pPr>
            <a:r>
              <a:rPr lang="en-US" dirty="0"/>
              <a:t>Current policy for gender markers on new USCIS IDs</a:t>
            </a:r>
          </a:p>
          <a:p>
            <a:pPr lvl="1">
              <a:lnSpc>
                <a:spcPct val="114999"/>
              </a:lnSpc>
              <a:buSzPts val="1300"/>
              <a:buChar char="●"/>
            </a:pPr>
            <a:r>
              <a:rPr lang="en-US" dirty="0"/>
              <a:t>Effective as of April 2, 2025</a:t>
            </a:r>
          </a:p>
          <a:p>
            <a:pPr lvl="1">
              <a:lnSpc>
                <a:spcPct val="114999"/>
              </a:lnSpc>
              <a:buSzPts val="1300"/>
              <a:buChar char="●"/>
            </a:pPr>
            <a:r>
              <a:rPr lang="en-US" dirty="0"/>
              <a:t>USCIS now only recognizes male or female gender markers, generally determined by what is listed on an applicant’s birth certificate. This policy guidance removes the X gender marker option across all USCIS documents, and replaces the term “gender” with “sex.”</a:t>
            </a:r>
          </a:p>
          <a:p>
            <a:pPr lvl="1">
              <a:lnSpc>
                <a:spcPct val="114999"/>
              </a:lnSpc>
            </a:pPr>
            <a:endParaRPr lang="en-US" dirty="0"/>
          </a:p>
          <a:p>
            <a:pPr>
              <a:lnSpc>
                <a:spcPct val="114999"/>
              </a:lnSpc>
            </a:pPr>
            <a:r>
              <a:rPr lang="en-US" dirty="0"/>
              <a:t>Jan 20 Executive Order </a:t>
            </a:r>
          </a:p>
          <a:p>
            <a:pPr lvl="1">
              <a:lnSpc>
                <a:spcPct val="114999"/>
              </a:lnSpc>
              <a:buSzPts val="1300"/>
              <a:buChar char="●"/>
            </a:pPr>
            <a:r>
              <a:rPr lang="en-US" dirty="0"/>
              <a:t>Directed federal agencies to discriminate against transgender, nonbinary, and intersex people</a:t>
            </a:r>
          </a:p>
          <a:p>
            <a:pPr lvl="1">
              <a:lnSpc>
                <a:spcPct val="114999"/>
              </a:lnSpc>
              <a:buSzPts val="1300"/>
              <a:buChar char="●"/>
            </a:pPr>
            <a:r>
              <a:rPr lang="en-US" dirty="0"/>
              <a:t>Cannot, by itself, remove rights guaranteed by the U.S. Constitution or change certain longstanding legal protections, </a:t>
            </a:r>
            <a:r>
              <a:rPr lang="en-US" b="1" dirty="0"/>
              <a:t>BUT</a:t>
            </a:r>
            <a:r>
              <a:rPr lang="en-US" dirty="0"/>
              <a:t> did have immediate impact on how federal agencies prioritize or enforce the law</a:t>
            </a:r>
          </a:p>
          <a:p>
            <a:pPr lvl="1" algn="l">
              <a:lnSpc>
                <a:spcPct val="114999"/>
              </a:lnSpc>
              <a:spcBef>
                <a:spcPts val="0"/>
              </a:spcBef>
              <a:spcAft>
                <a:spcPts val="0"/>
              </a:spcAft>
              <a:buChar char="●"/>
            </a:pPr>
            <a:endParaRPr lang="en-US" dirty="0"/>
          </a:p>
          <a:p>
            <a:pPr marL="146050" lvl="0" indent="0" algn="l" rtl="0">
              <a:spcBef>
                <a:spcPts val="0"/>
              </a:spcBef>
              <a:spcAft>
                <a:spcPts val="0"/>
              </a:spcAft>
              <a:buSzPts val="1300"/>
              <a:buNone/>
            </a:pPr>
            <a:endParaRPr lang="en-US" dirty="0"/>
          </a:p>
          <a:p>
            <a:pPr lvl="0" algn="l" rtl="0"/>
            <a:endParaRPr lang="en-US" dirty="0"/>
          </a:p>
          <a:p>
            <a:endParaRPr lang="en" dirty="0"/>
          </a:p>
          <a:p>
            <a:pPr marL="0" indent="0">
              <a:spcBef>
                <a:spcPts val="1200"/>
              </a:spcBef>
              <a:spcAft>
                <a:spcPts val="1200"/>
              </a:spcAft>
              <a:buNone/>
            </a:pPr>
            <a:endParaRPr lang="en-US" dirty="0"/>
          </a:p>
        </p:txBody>
      </p:sp>
    </p:spTree>
    <p:extLst>
      <p:ext uri="{BB962C8B-B14F-4D97-AF65-F5344CB8AC3E}">
        <p14:creationId xmlns:p14="http://schemas.microsoft.com/office/powerpoint/2010/main" val="2800825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1BE1-80D8-92F5-477D-42D0FC773CCF}"/>
              </a:ext>
            </a:extLst>
          </p:cNvPr>
          <p:cNvSpPr>
            <a:spLocks noGrp="1"/>
          </p:cNvSpPr>
          <p:nvPr>
            <p:ph type="title"/>
          </p:nvPr>
        </p:nvSpPr>
        <p:spPr>
          <a:xfrm>
            <a:off x="819150" y="515889"/>
            <a:ext cx="7505700" cy="1284311"/>
          </a:xfrm>
        </p:spPr>
        <p:txBody>
          <a:bodyPr/>
          <a:lstStyle/>
          <a:p>
            <a:r>
              <a:rPr lang="en-US" dirty="0"/>
              <a:t>Community Concerns</a:t>
            </a:r>
          </a:p>
        </p:txBody>
      </p:sp>
      <p:sp>
        <p:nvSpPr>
          <p:cNvPr id="3" name="Text Placeholder 2">
            <a:extLst>
              <a:ext uri="{FF2B5EF4-FFF2-40B4-BE49-F238E27FC236}">
                <a16:creationId xmlns:a16="http://schemas.microsoft.com/office/drawing/2014/main" id="{53EA6BC4-FB0C-1D17-F2CA-F844E7A5CBAD}"/>
              </a:ext>
            </a:extLst>
          </p:cNvPr>
          <p:cNvSpPr>
            <a:spLocks noGrp="1"/>
          </p:cNvSpPr>
          <p:nvPr>
            <p:ph type="body" idx="1"/>
          </p:nvPr>
        </p:nvSpPr>
        <p:spPr>
          <a:xfrm>
            <a:off x="819150" y="1345956"/>
            <a:ext cx="7505700" cy="3092769"/>
          </a:xfrm>
        </p:spPr>
        <p:txBody>
          <a:bodyPr/>
          <a:lstStyle/>
          <a:p>
            <a:r>
              <a:rPr lang="en-US" dirty="0"/>
              <a:t>Name change hearings: take into account that clients might feel fearful of in-person hearings out of a concern for ICE presence, detention, or deportation. Request virtual hearings when possible, if not automatically issued. </a:t>
            </a:r>
          </a:p>
          <a:p>
            <a:pPr marL="146050" indent="0">
              <a:lnSpc>
                <a:spcPct val="114999"/>
              </a:lnSpc>
              <a:buNone/>
            </a:pPr>
            <a:endParaRPr lang="en-US" dirty="0"/>
          </a:p>
          <a:p>
            <a:pPr>
              <a:lnSpc>
                <a:spcPct val="114999"/>
              </a:lnSpc>
            </a:pPr>
            <a:r>
              <a:rPr lang="en-US" dirty="0"/>
              <a:t>Name changes are creating major delays and even full halts on visa applications and renewals down the line, adjustment of status applications, and asylum petitions</a:t>
            </a:r>
          </a:p>
          <a:p>
            <a:pPr marL="146050" indent="0">
              <a:lnSpc>
                <a:spcPct val="114999"/>
              </a:lnSpc>
              <a:buNone/>
            </a:pPr>
            <a:endParaRPr lang="en-US" dirty="0"/>
          </a:p>
          <a:p>
            <a:pPr>
              <a:lnSpc>
                <a:spcPct val="114999"/>
              </a:lnSpc>
            </a:pPr>
            <a:r>
              <a:rPr lang="en-US" dirty="0"/>
              <a:t>Rolling back protections in Asylum cases specifically</a:t>
            </a:r>
          </a:p>
          <a:p>
            <a:pPr lvl="1">
              <a:lnSpc>
                <a:spcPct val="114999"/>
              </a:lnSpc>
              <a:buSzPts val="1300"/>
            </a:pPr>
            <a:r>
              <a:rPr lang="en-US" sz="1200" dirty="0">
                <a:solidFill>
                  <a:srgbClr val="000000"/>
                </a:solidFill>
              </a:rPr>
              <a:t>Historically applicants must demonstrate credible fear of persecution in their home county based upon membership in a “cognizable social group,” with LGBTQ+ being a qualifying group </a:t>
            </a:r>
            <a:endParaRPr lang="en-US" dirty="0"/>
          </a:p>
          <a:p>
            <a:pPr lvl="1">
              <a:lnSpc>
                <a:spcPct val="114999"/>
              </a:lnSpc>
            </a:pPr>
            <a:r>
              <a:rPr lang="en-US" sz="1200" dirty="0">
                <a:solidFill>
                  <a:srgbClr val="000000"/>
                </a:solidFill>
              </a:rPr>
              <a:t>Jan 20 EO removes this protection for trans and nonbinary folks; we have currently seen documented cases of asylum seekers being returned to Mexico by border agents; concern it will continue to expand to no longer include LGBTQ folks as a protected class for asylum</a:t>
            </a:r>
          </a:p>
          <a:p>
            <a:pPr>
              <a:lnSpc>
                <a:spcPct val="114999"/>
              </a:lnSpc>
            </a:pPr>
            <a:endParaRPr lang="en-US" dirty="0">
              <a:solidFill>
                <a:srgbClr val="233A44"/>
              </a:solidFill>
            </a:endParaRPr>
          </a:p>
        </p:txBody>
      </p:sp>
    </p:spTree>
    <p:extLst>
      <p:ext uri="{BB962C8B-B14F-4D97-AF65-F5344CB8AC3E}">
        <p14:creationId xmlns:p14="http://schemas.microsoft.com/office/powerpoint/2010/main" val="3042453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F1E2FC7D-EEC9-8B75-8400-5E6902CA1D6E}"/>
            </a:ext>
          </a:extLst>
        </p:cNvPr>
        <p:cNvGrpSpPr/>
        <p:nvPr/>
      </p:nvGrpSpPr>
      <p:grpSpPr>
        <a:xfrm>
          <a:off x="0" y="0"/>
          <a:ext cx="0" cy="0"/>
          <a:chOff x="0" y="0"/>
          <a:chExt cx="0" cy="0"/>
        </a:xfrm>
      </p:grpSpPr>
      <p:sp>
        <p:nvSpPr>
          <p:cNvPr id="256" name="Google Shape;256;p34">
            <a:extLst>
              <a:ext uri="{FF2B5EF4-FFF2-40B4-BE49-F238E27FC236}">
                <a16:creationId xmlns:a16="http://schemas.microsoft.com/office/drawing/2014/main" id="{AE5F69FA-5DB0-EDDB-7184-118D7CCBFD4A}"/>
              </a:ext>
            </a:extLst>
          </p:cNvPr>
          <p:cNvSpPr txBox="1">
            <a:spLocks noGrp="1"/>
          </p:cNvSpPr>
          <p:nvPr>
            <p:ph type="title"/>
          </p:nvPr>
        </p:nvSpPr>
        <p:spPr>
          <a:xfrm>
            <a:off x="819150" y="310735"/>
            <a:ext cx="7735500" cy="610235"/>
          </a:xfrm>
          <a:prstGeom prst="rect">
            <a:avLst/>
          </a:prstGeom>
        </p:spPr>
        <p:txBody>
          <a:bodyPr spcFirstLastPara="1" wrap="square" lIns="91425" tIns="91425" rIns="91425" bIns="91425" anchor="t" anchorCtr="0">
            <a:noAutofit/>
          </a:bodyPr>
          <a:lstStyle/>
          <a:p>
            <a:r>
              <a:rPr lang="en-US" sz="2400" dirty="0"/>
              <a:t>Know Your Rights: Document Specific</a:t>
            </a:r>
            <a:endParaRPr lang="en-US" dirty="0"/>
          </a:p>
        </p:txBody>
      </p:sp>
      <p:sp>
        <p:nvSpPr>
          <p:cNvPr id="3" name="Google Shape;227;p29">
            <a:extLst>
              <a:ext uri="{FF2B5EF4-FFF2-40B4-BE49-F238E27FC236}">
                <a16:creationId xmlns:a16="http://schemas.microsoft.com/office/drawing/2014/main" id="{12DE2976-8045-2F05-C063-8A5EACFB0E8E}"/>
              </a:ext>
            </a:extLst>
          </p:cNvPr>
          <p:cNvSpPr txBox="1">
            <a:spLocks noGrp="1"/>
          </p:cNvSpPr>
          <p:nvPr>
            <p:ph type="body" idx="1"/>
          </p:nvPr>
        </p:nvSpPr>
        <p:spPr>
          <a:xfrm>
            <a:off x="474785" y="858254"/>
            <a:ext cx="8165122" cy="3973704"/>
          </a:xfrm>
          <a:prstGeom prst="rect">
            <a:avLst/>
          </a:prstGeom>
        </p:spPr>
        <p:txBody>
          <a:bodyPr spcFirstLastPara="1" wrap="square" lIns="91425" tIns="91425" rIns="91425" bIns="91425" anchor="t" anchorCtr="0">
            <a:normAutofit fontScale="92500" lnSpcReduction="20000"/>
          </a:bodyPr>
          <a:lstStyle/>
          <a:p>
            <a:pPr>
              <a:lnSpc>
                <a:spcPct val="114999"/>
              </a:lnSpc>
            </a:pPr>
            <a:r>
              <a:rPr lang="en-US" dirty="0"/>
              <a:t>Do not carry foreign ID documents (e.g., passport or consular ID card) with you.  </a:t>
            </a:r>
          </a:p>
          <a:p>
            <a:pPr>
              <a:lnSpc>
                <a:spcPct val="114999"/>
              </a:lnSpc>
            </a:pPr>
            <a:endParaRPr lang="en-US" dirty="0"/>
          </a:p>
          <a:p>
            <a:pPr>
              <a:lnSpc>
                <a:spcPct val="114999"/>
              </a:lnSpc>
            </a:pPr>
            <a:r>
              <a:rPr lang="en-US" dirty="0"/>
              <a:t>If you do not have a State ID or a Driver’s license, see if you can get a City/Municipal ID as proof of your identity. </a:t>
            </a:r>
          </a:p>
          <a:p>
            <a:pPr>
              <a:lnSpc>
                <a:spcPct val="114999"/>
              </a:lnSpc>
            </a:pPr>
            <a:endParaRPr lang="en-US" dirty="0"/>
          </a:p>
          <a:p>
            <a:pPr>
              <a:lnSpc>
                <a:spcPct val="114999"/>
              </a:lnSpc>
            </a:pPr>
            <a:r>
              <a:rPr lang="en-US" dirty="0"/>
              <a:t>If you have filed an immigration application, carry proof with you that the application is pending, e.g., a copy of the application receipt notice or a court-stamped copy of the application. Do not carry the original receipt or application with you, only carry copies. You could have a photo of these items on your phone. </a:t>
            </a:r>
          </a:p>
          <a:p>
            <a:pPr>
              <a:lnSpc>
                <a:spcPct val="114999"/>
              </a:lnSpc>
            </a:pPr>
            <a:endParaRPr lang="en-US" dirty="0"/>
          </a:p>
          <a:p>
            <a:pPr>
              <a:lnSpc>
                <a:spcPct val="114999"/>
              </a:lnSpc>
            </a:pPr>
            <a:r>
              <a:rPr lang="en-US" dirty="0"/>
              <a:t>If you have been in the United States for two or more years, carry proof of that with you. This proof could be copies of bank statements, tax returns, a lease agreement, etc. Do not carry the original receipt or application with you, only carry copies. You could have a photo of these items on your phone. </a:t>
            </a:r>
          </a:p>
          <a:p>
            <a:pPr>
              <a:lnSpc>
                <a:spcPct val="114999"/>
              </a:lnSpc>
            </a:pPr>
            <a:endParaRPr lang="en-US" dirty="0"/>
          </a:p>
          <a:p>
            <a:pPr>
              <a:lnSpc>
                <a:spcPct val="114999"/>
              </a:lnSpc>
            </a:pPr>
            <a:r>
              <a:rPr lang="en-US" dirty="0"/>
              <a:t>If you have a work permit (also called an Employment Authorization Document or EAD), be sure to carry it with you as proof of your status in the US. Please take immeasurable care to ensure that you do not lose your work permit. </a:t>
            </a:r>
          </a:p>
          <a:p>
            <a:pPr>
              <a:lnSpc>
                <a:spcPct val="114999"/>
              </a:lnSpc>
            </a:pPr>
            <a:endParaRPr lang="en-US" dirty="0"/>
          </a:p>
          <a:p>
            <a:pPr>
              <a:lnSpc>
                <a:spcPct val="114999"/>
              </a:lnSpc>
            </a:pPr>
            <a:r>
              <a:rPr lang="en-US" dirty="0"/>
              <a:t>Be sure to timely send in any applications for renewing your work permit. I recommend filing an application to renew the work permit six months before the work permit expires. </a:t>
            </a:r>
          </a:p>
          <a:p>
            <a:pPr>
              <a:lnSpc>
                <a:spcPct val="114999"/>
              </a:lnSpc>
            </a:pPr>
            <a:endParaRPr lang="en-US" dirty="0"/>
          </a:p>
          <a:p>
            <a:pPr>
              <a:lnSpc>
                <a:spcPct val="114999"/>
              </a:lnSpc>
            </a:pPr>
            <a:r>
              <a:rPr lang="en-US" dirty="0"/>
              <a:t>If you have an attorney, carry a signed G28 with you. If you are detained by immigration authorities, you can present the G28 and ask to contact your attorney. </a:t>
            </a:r>
          </a:p>
        </p:txBody>
      </p:sp>
    </p:spTree>
    <p:extLst>
      <p:ext uri="{BB962C8B-B14F-4D97-AF65-F5344CB8AC3E}">
        <p14:creationId xmlns:p14="http://schemas.microsoft.com/office/powerpoint/2010/main" val="30808800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1"/>
          <p:cNvSpPr txBox="1">
            <a:spLocks noGrp="1"/>
          </p:cNvSpPr>
          <p:nvPr>
            <p:ph type="title"/>
          </p:nvPr>
        </p:nvSpPr>
        <p:spPr>
          <a:xfrm>
            <a:off x="434147" y="877421"/>
            <a:ext cx="8275705" cy="3388658"/>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ct val="111111"/>
              <a:buNone/>
            </a:pPr>
            <a:r>
              <a:rPr lang="en-US" u="sng" dirty="0"/>
              <a:t>Next Steps:</a:t>
            </a:r>
            <a:endParaRPr u="sng" dirty="0"/>
          </a:p>
          <a:p>
            <a:pPr marL="457200" lvl="0" indent="-411480" algn="ctr" rtl="0">
              <a:lnSpc>
                <a:spcPct val="100000"/>
              </a:lnSpc>
              <a:spcBef>
                <a:spcPts val="0"/>
              </a:spcBef>
              <a:spcAft>
                <a:spcPts val="0"/>
              </a:spcAft>
              <a:buSzPct val="100000"/>
              <a:buAutoNum type="arabicPeriod"/>
            </a:pPr>
            <a:r>
              <a:rPr lang="en-US" dirty="0"/>
              <a:t>Q&amp;A here today</a:t>
            </a:r>
            <a:endParaRPr dirty="0"/>
          </a:p>
          <a:p>
            <a:pPr marL="457200" lvl="0" indent="-411480" algn="ctr" rtl="0">
              <a:lnSpc>
                <a:spcPct val="100000"/>
              </a:lnSpc>
              <a:spcBef>
                <a:spcPts val="0"/>
              </a:spcBef>
              <a:spcAft>
                <a:spcPts val="0"/>
              </a:spcAft>
              <a:buSzPct val="100000"/>
              <a:buAutoNum type="arabicPeriod"/>
            </a:pPr>
            <a:r>
              <a:rPr lang="en-US" dirty="0"/>
              <a:t>Sign up to volunteer</a:t>
            </a:r>
            <a:endParaRPr dirty="0"/>
          </a:p>
          <a:p>
            <a:pPr marL="457200" lvl="0" indent="-411480" algn="ctr" rtl="0">
              <a:lnSpc>
                <a:spcPct val="100000"/>
              </a:lnSpc>
              <a:spcBef>
                <a:spcPts val="0"/>
              </a:spcBef>
              <a:spcAft>
                <a:spcPts val="0"/>
              </a:spcAft>
              <a:buSzPct val="100000"/>
              <a:buAutoNum type="arabicPeriod"/>
            </a:pPr>
            <a:r>
              <a:rPr lang="en-US" dirty="0"/>
              <a:t>Spread the word</a:t>
            </a:r>
            <a:endParaRPr dirty="0"/>
          </a:p>
          <a:p>
            <a:pPr marL="457200" lvl="0" indent="0" algn="ctr" rtl="0">
              <a:lnSpc>
                <a:spcPct val="100000"/>
              </a:lnSpc>
              <a:spcBef>
                <a:spcPts val="0"/>
              </a:spcBef>
              <a:spcAft>
                <a:spcPts val="0"/>
              </a:spcAft>
              <a:buSzPct val="111111"/>
              <a:buNone/>
            </a:pPr>
            <a:endParaRPr dirty="0"/>
          </a:p>
          <a:p>
            <a:pPr marL="0" lvl="0" indent="0" algn="ctr" rtl="0">
              <a:lnSpc>
                <a:spcPct val="100000"/>
              </a:lnSpc>
              <a:spcBef>
                <a:spcPts val="0"/>
              </a:spcBef>
              <a:spcAft>
                <a:spcPts val="0"/>
              </a:spcAft>
              <a:buSzPct val="111111"/>
              <a:buNone/>
            </a:pPr>
            <a:r>
              <a:rPr lang="en-US" dirty="0"/>
              <a:t>Thank you!</a:t>
            </a:r>
            <a:endParaRPr dirty="0"/>
          </a:p>
        </p:txBody>
      </p:sp>
      <p:sp>
        <p:nvSpPr>
          <p:cNvPr id="738" name="Google Shape;738;p51"/>
          <p:cNvSpPr txBox="1"/>
          <p:nvPr/>
        </p:nvSpPr>
        <p:spPr>
          <a:xfrm>
            <a:off x="1388550" y="3273125"/>
            <a:ext cx="6366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Brief Services Appointment Overview</a:t>
            </a:r>
            <a:endParaRPr/>
          </a:p>
        </p:txBody>
      </p:sp>
      <p:sp>
        <p:nvSpPr>
          <p:cNvPr id="212" name="Google Shape;212;p7"/>
          <p:cNvSpPr txBox="1">
            <a:spLocks noGrp="1"/>
          </p:cNvSpPr>
          <p:nvPr>
            <p:ph type="body" idx="1"/>
          </p:nvPr>
        </p:nvSpPr>
        <p:spPr>
          <a:xfrm>
            <a:off x="819150" y="1425146"/>
            <a:ext cx="7328072" cy="3013579"/>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15000"/>
              </a:lnSpc>
              <a:spcBef>
                <a:spcPts val="0"/>
              </a:spcBef>
              <a:spcAft>
                <a:spcPts val="0"/>
              </a:spcAft>
              <a:buSzPct val="127764"/>
              <a:buNone/>
            </a:pPr>
            <a:r>
              <a:rPr lang="en-US" sz="1100" u="sng">
                <a:latin typeface="Calibri"/>
                <a:ea typeface="Calibri"/>
                <a:cs typeface="Calibri"/>
                <a:sym typeface="Calibri"/>
              </a:rPr>
              <a:t>Introductions</a:t>
            </a:r>
            <a:r>
              <a:rPr lang="en-US" sz="1100">
                <a:latin typeface="Calibri"/>
                <a:ea typeface="Calibri"/>
                <a:cs typeface="Calibri"/>
                <a:sym typeface="Calibri"/>
              </a:rPr>
              <a:t>: </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Times New Roman"/>
              <a:buChar char="-"/>
            </a:pPr>
            <a:r>
              <a:rPr lang="en-US" sz="1100">
                <a:latin typeface="Calibri"/>
                <a:ea typeface="Calibri"/>
                <a:cs typeface="Calibri"/>
                <a:sym typeface="Calibri"/>
              </a:rPr>
              <a:t>Who you are, why we do pro bono (flag inclusion by sharing your pronouns and/or self-disclosing if you see fit) </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Times New Roman"/>
              <a:buChar char="-"/>
            </a:pPr>
            <a:r>
              <a:rPr lang="en-US" sz="1100">
                <a:latin typeface="Calibri"/>
                <a:ea typeface="Calibri"/>
                <a:cs typeface="Calibri"/>
                <a:sym typeface="Calibri"/>
              </a:rPr>
              <a:t>Nature of brief services clinic – we are client’s attorney for the duration of the meeting not before/after, all the usual attorney rules apply e.g. confidentiality/privilege, etc. Client can schedule a follow-up appointment if needed.</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Times New Roman"/>
              <a:buChar char="-"/>
            </a:pPr>
            <a:r>
              <a:rPr lang="en-US" sz="1100">
                <a:latin typeface="Calibri"/>
                <a:ea typeface="Calibri"/>
                <a:cs typeface="Calibri"/>
                <a:sym typeface="Calibri"/>
              </a:rPr>
              <a:t>Have reviewed appointment request information – </a:t>
            </a:r>
            <a:endParaRPr sz="1100">
              <a:latin typeface="Times New Roman"/>
              <a:ea typeface="Times New Roman"/>
              <a:cs typeface="Times New Roman"/>
              <a:sym typeface="Times New Roman"/>
            </a:endParaRPr>
          </a:p>
          <a:p>
            <a:pPr marL="742950" marR="0" lvl="1" indent="-285750" algn="l" rtl="0">
              <a:lnSpc>
                <a:spcPct val="115000"/>
              </a:lnSpc>
              <a:spcBef>
                <a:spcPts val="0"/>
              </a:spcBef>
              <a:spcAft>
                <a:spcPts val="0"/>
              </a:spcAft>
              <a:buSzPct val="108108"/>
              <a:buFont typeface="Courier New"/>
              <a:buChar char="o"/>
            </a:pPr>
            <a:r>
              <a:rPr lang="en-US">
                <a:latin typeface="Calibri"/>
                <a:ea typeface="Calibri"/>
                <a:cs typeface="Calibri"/>
                <a:sym typeface="Calibri"/>
              </a:rPr>
              <a:t>Anything else they’d like us to know / have in mind / address right away? </a:t>
            </a:r>
            <a:endParaRPr>
              <a:latin typeface="Times New Roman"/>
              <a:ea typeface="Times New Roman"/>
              <a:cs typeface="Times New Roman"/>
              <a:sym typeface="Times New Roman"/>
            </a:endParaRPr>
          </a:p>
          <a:p>
            <a:pPr marL="742950" marR="0" lvl="1" indent="-285750" algn="l" rtl="0">
              <a:lnSpc>
                <a:spcPct val="115000"/>
              </a:lnSpc>
              <a:spcBef>
                <a:spcPts val="0"/>
              </a:spcBef>
              <a:spcAft>
                <a:spcPts val="0"/>
              </a:spcAft>
              <a:buSzPct val="108108"/>
              <a:buFont typeface="Courier New"/>
              <a:buChar char="o"/>
            </a:pPr>
            <a:r>
              <a:rPr lang="en-US">
                <a:latin typeface="Calibri"/>
                <a:ea typeface="Calibri"/>
                <a:cs typeface="Calibri"/>
                <a:sym typeface="Calibri"/>
              </a:rPr>
              <a:t>Identify client’s goals and concerns. </a:t>
            </a:r>
            <a:endParaRPr>
              <a:latin typeface="Times New Roman"/>
              <a:ea typeface="Times New Roman"/>
              <a:cs typeface="Times New Roman"/>
              <a:sym typeface="Times New Roman"/>
            </a:endParaRPr>
          </a:p>
          <a:p>
            <a:pPr marL="742950" marR="0" lvl="1" indent="-285750" algn="l" rtl="0">
              <a:lnSpc>
                <a:spcPct val="115000"/>
              </a:lnSpc>
              <a:spcBef>
                <a:spcPts val="0"/>
              </a:spcBef>
              <a:spcAft>
                <a:spcPts val="0"/>
              </a:spcAft>
              <a:buSzPct val="108108"/>
              <a:buFont typeface="Courier New"/>
              <a:buChar char="o"/>
            </a:pPr>
            <a:r>
              <a:rPr lang="en-US">
                <a:latin typeface="Calibri"/>
                <a:ea typeface="Calibri"/>
                <a:cs typeface="Calibri"/>
                <a:sym typeface="Calibri"/>
              </a:rPr>
              <a:t>Validate stressors/fears – ensure client feels heard.</a:t>
            </a:r>
            <a:br>
              <a:rPr lang="en-US">
                <a:latin typeface="Calibri"/>
                <a:ea typeface="Calibri"/>
                <a:cs typeface="Calibri"/>
                <a:sym typeface="Calibri"/>
              </a:rPr>
            </a:br>
            <a:endParaRPr>
              <a:latin typeface="Calibri"/>
              <a:ea typeface="Calibri"/>
              <a:cs typeface="Calibri"/>
              <a:sym typeface="Calibri"/>
            </a:endParaRPr>
          </a:p>
          <a:p>
            <a:pPr marL="0" marR="0" lvl="0" indent="0" algn="l" rtl="0">
              <a:lnSpc>
                <a:spcPct val="115000"/>
              </a:lnSpc>
              <a:spcBef>
                <a:spcPts val="0"/>
              </a:spcBef>
              <a:spcAft>
                <a:spcPts val="0"/>
              </a:spcAft>
              <a:buSzPct val="127764"/>
              <a:buNone/>
            </a:pPr>
            <a:r>
              <a:rPr lang="en-US" sz="1100" u="sng">
                <a:latin typeface="Calibri"/>
                <a:ea typeface="Calibri"/>
                <a:cs typeface="Calibri"/>
                <a:sym typeface="Calibri"/>
              </a:rPr>
              <a:t>Legal advice:</a:t>
            </a:r>
            <a:endParaRPr/>
          </a:p>
          <a:p>
            <a:pPr marL="628650" lvl="1" indent="-171450" algn="l" rtl="0">
              <a:lnSpc>
                <a:spcPct val="115000"/>
              </a:lnSpc>
              <a:spcBef>
                <a:spcPts val="0"/>
              </a:spcBef>
              <a:spcAft>
                <a:spcPts val="0"/>
              </a:spcAft>
              <a:buSzPct val="108108"/>
              <a:buFont typeface="Noto Sans Symbols"/>
              <a:buChar char="❑"/>
            </a:pPr>
            <a:r>
              <a:rPr lang="en-US">
                <a:latin typeface="Calibri"/>
                <a:ea typeface="Calibri"/>
                <a:cs typeface="Calibri"/>
                <a:sym typeface="Calibri"/>
              </a:rPr>
              <a:t>Scope to the time available</a:t>
            </a:r>
            <a:endParaRPr/>
          </a:p>
          <a:p>
            <a:pPr marL="628650" lvl="1" indent="-171450" algn="l" rtl="0">
              <a:lnSpc>
                <a:spcPct val="115000"/>
              </a:lnSpc>
              <a:spcBef>
                <a:spcPts val="0"/>
              </a:spcBef>
              <a:spcAft>
                <a:spcPts val="0"/>
              </a:spcAft>
              <a:buSzPct val="108108"/>
              <a:buFont typeface="Noto Sans Symbols"/>
              <a:buChar char="❑"/>
            </a:pPr>
            <a:r>
              <a:rPr lang="en-US">
                <a:latin typeface="Calibri"/>
                <a:ea typeface="Calibri"/>
                <a:cs typeface="Calibri"/>
                <a:sym typeface="Calibri"/>
              </a:rPr>
              <a:t>Provide overview and information to client about their situation and next steps needs</a:t>
            </a:r>
            <a:endParaRPr/>
          </a:p>
          <a:p>
            <a:pPr marL="628650" lvl="1" indent="-171450" algn="l" rtl="0">
              <a:lnSpc>
                <a:spcPct val="115000"/>
              </a:lnSpc>
              <a:spcBef>
                <a:spcPts val="0"/>
              </a:spcBef>
              <a:spcAft>
                <a:spcPts val="0"/>
              </a:spcAft>
              <a:buSzPct val="108108"/>
              <a:buFont typeface="Noto Sans Symbols"/>
              <a:buChar char="❑"/>
            </a:pPr>
            <a:r>
              <a:rPr lang="en-US">
                <a:latin typeface="Calibri"/>
                <a:ea typeface="Calibri"/>
                <a:cs typeface="Calibri"/>
                <a:sym typeface="Calibri"/>
              </a:rPr>
              <a:t>Assist with filling out forms, answering questions, demystifying process as needed</a:t>
            </a:r>
            <a:br>
              <a:rPr lang="en-US">
                <a:latin typeface="Calibri"/>
                <a:ea typeface="Calibri"/>
                <a:cs typeface="Calibri"/>
                <a:sym typeface="Calibri"/>
              </a:rPr>
            </a:br>
            <a:endParaRPr>
              <a:latin typeface="Calibri"/>
              <a:ea typeface="Calibri"/>
              <a:cs typeface="Calibri"/>
              <a:sym typeface="Calibri"/>
            </a:endParaRPr>
          </a:p>
          <a:p>
            <a:pPr marL="0" marR="0" lvl="0" indent="0" algn="l" rtl="0">
              <a:lnSpc>
                <a:spcPct val="115000"/>
              </a:lnSpc>
              <a:spcBef>
                <a:spcPts val="0"/>
              </a:spcBef>
              <a:spcAft>
                <a:spcPts val="0"/>
              </a:spcAft>
              <a:buSzPct val="127764"/>
              <a:buNone/>
            </a:pPr>
            <a:r>
              <a:rPr lang="en-US" sz="1100" u="sng">
                <a:latin typeface="Calibri"/>
                <a:ea typeface="Calibri"/>
                <a:cs typeface="Calibri"/>
                <a:sym typeface="Calibri"/>
              </a:rPr>
              <a:t>Close-out</a:t>
            </a:r>
            <a:r>
              <a:rPr lang="en-US" sz="1100">
                <a:latin typeface="Calibri"/>
                <a:ea typeface="Calibri"/>
                <a:cs typeface="Calibri"/>
                <a:sym typeface="Calibri"/>
              </a:rPr>
              <a:t>: </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Noto Sans Symbols"/>
              <a:buChar char="✔"/>
            </a:pPr>
            <a:r>
              <a:rPr lang="en-US" sz="1100">
                <a:latin typeface="Calibri"/>
                <a:ea typeface="Calibri"/>
                <a:cs typeface="Calibri"/>
                <a:sym typeface="Calibri"/>
              </a:rPr>
              <a:t>Ensure clinic data sheet is filled out </a:t>
            </a:r>
            <a:r>
              <a:rPr lang="en-US" sz="11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online</a:t>
            </a:r>
            <a:r>
              <a:rPr lang="en-US" sz="1100">
                <a:latin typeface="Calibri"/>
                <a:ea typeface="Calibri"/>
                <a:cs typeface="Calibri"/>
                <a:sym typeface="Calibri"/>
              </a:rPr>
              <a:t> or in local file/paper (signature not required). Give to VLN with summary.</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Noto Sans Symbols"/>
              <a:buChar char="✔"/>
            </a:pPr>
            <a:r>
              <a:rPr lang="en-US" sz="1100">
                <a:latin typeface="Calibri"/>
                <a:ea typeface="Calibri"/>
                <a:cs typeface="Calibri"/>
                <a:sym typeface="Calibri"/>
              </a:rPr>
              <a:t>Iterate to client the nature of brief services—can make another appointment if needed. </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Noto Sans Symbols"/>
              <a:buChar char="✔"/>
            </a:pPr>
            <a:r>
              <a:rPr lang="en-US" sz="1100">
                <a:latin typeface="Calibri"/>
                <a:ea typeface="Calibri"/>
                <a:cs typeface="Calibri"/>
                <a:sym typeface="Calibri"/>
              </a:rPr>
              <a:t>Send forms / links to anything discussed.</a:t>
            </a:r>
            <a:endParaRPr sz="1100">
              <a:latin typeface="Times New Roman"/>
              <a:ea typeface="Times New Roman"/>
              <a:cs typeface="Times New Roman"/>
              <a:sym typeface="Times New Roman"/>
            </a:endParaRPr>
          </a:p>
          <a:p>
            <a:pPr marL="342900" marR="0" lvl="0" indent="-342900" algn="l" rtl="0">
              <a:lnSpc>
                <a:spcPct val="115000"/>
              </a:lnSpc>
              <a:spcBef>
                <a:spcPts val="0"/>
              </a:spcBef>
              <a:spcAft>
                <a:spcPts val="0"/>
              </a:spcAft>
              <a:buSzPct val="127764"/>
              <a:buFont typeface="Noto Sans Symbols"/>
              <a:buChar char="✔"/>
            </a:pPr>
            <a:r>
              <a:rPr lang="en-US" sz="1100">
                <a:latin typeface="Calibri"/>
                <a:ea typeface="Calibri"/>
                <a:cs typeface="Calibri"/>
                <a:sym typeface="Calibri"/>
              </a:rPr>
              <a:t>Assist with warm handoff for any referrals on full rep issues if possible.</a:t>
            </a:r>
            <a:endParaRPr sz="11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1524000" y="1746100"/>
            <a:ext cx="6337738"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2"/>
              </a:buClr>
              <a:buSzPts val="3200"/>
              <a:buNone/>
            </a:pPr>
            <a:r>
              <a:rPr lang="en-US"/>
              <a:t>Trauma-Informed Support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5e7783f930_0_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Trauma-Informed Support:</a:t>
            </a:r>
            <a:endParaRPr/>
          </a:p>
        </p:txBody>
      </p:sp>
      <p:sp>
        <p:nvSpPr>
          <p:cNvPr id="223" name="Google Shape;223;g35e7783f930_0_4"/>
          <p:cNvSpPr txBox="1">
            <a:spLocks noGrp="1"/>
          </p:cNvSpPr>
          <p:nvPr>
            <p:ph type="body" idx="1"/>
          </p:nvPr>
        </p:nvSpPr>
        <p:spPr>
          <a:xfrm>
            <a:off x="2904675" y="3004588"/>
            <a:ext cx="5371200" cy="17010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SzPts val="1405"/>
              <a:buNone/>
            </a:pPr>
            <a:r>
              <a:rPr lang="en-US" sz="1100" u="sng">
                <a:latin typeface="Calibri"/>
                <a:ea typeface="Calibri"/>
                <a:cs typeface="Calibri"/>
                <a:sym typeface="Calibri"/>
              </a:rPr>
              <a:t>Basics</a:t>
            </a:r>
            <a:r>
              <a:rPr lang="en-US" sz="1100">
                <a:latin typeface="Calibri"/>
                <a:ea typeface="Calibri"/>
                <a:cs typeface="Calibri"/>
                <a:sym typeface="Calibri"/>
              </a:rPr>
              <a:t>: </a:t>
            </a:r>
            <a:endParaRPr sz="1100">
              <a:latin typeface="Calibri"/>
              <a:ea typeface="Calibri"/>
              <a:cs typeface="Calibri"/>
              <a:sym typeface="Calibri"/>
            </a:endParaRPr>
          </a:p>
          <a:p>
            <a:pPr marL="457200" marR="0" lvl="0" indent="-298450" algn="l" rtl="0">
              <a:lnSpc>
                <a:spcPct val="115000"/>
              </a:lnSpc>
              <a:spcBef>
                <a:spcPts val="0"/>
              </a:spcBef>
              <a:spcAft>
                <a:spcPts val="0"/>
              </a:spcAft>
              <a:buSzPts val="1100"/>
              <a:buFont typeface="Calibri"/>
              <a:buChar char="-"/>
            </a:pPr>
            <a:r>
              <a:rPr lang="en-US" sz="1100">
                <a:latin typeface="Calibri"/>
                <a:ea typeface="Calibri"/>
                <a:cs typeface="Calibri"/>
                <a:sym typeface="Calibri"/>
              </a:rPr>
              <a:t>Know your audience:</a:t>
            </a:r>
            <a:endParaRPr sz="1100">
              <a:latin typeface="Calibri"/>
              <a:ea typeface="Calibri"/>
              <a:cs typeface="Calibri"/>
              <a:sym typeface="Calibri"/>
            </a:endParaRPr>
          </a:p>
          <a:p>
            <a:pPr marL="914400" marR="0" lvl="1" indent="-298450" algn="l" rtl="0">
              <a:lnSpc>
                <a:spcPct val="115000"/>
              </a:lnSpc>
              <a:spcBef>
                <a:spcPts val="0"/>
              </a:spcBef>
              <a:spcAft>
                <a:spcPts val="0"/>
              </a:spcAft>
              <a:buSzPts val="1100"/>
              <a:buFont typeface="Calibri"/>
              <a:buChar char="o"/>
            </a:pPr>
            <a:r>
              <a:rPr lang="en-US"/>
              <a:t>Use respectful pronoun etiquette: https://www.thetrevorproject.org/resources/article/understanding-gender-identities-and-pronouns/</a:t>
            </a:r>
            <a:endParaRPr/>
          </a:p>
          <a:p>
            <a:pPr marL="914400" marR="0" lvl="1" indent="-298450" algn="l" rtl="0">
              <a:lnSpc>
                <a:spcPct val="115000"/>
              </a:lnSpc>
              <a:spcBef>
                <a:spcPts val="0"/>
              </a:spcBef>
              <a:spcAft>
                <a:spcPts val="0"/>
              </a:spcAft>
              <a:buSzPts val="1100"/>
              <a:buFont typeface="Calibri"/>
              <a:buChar char="o"/>
            </a:pPr>
            <a:r>
              <a:rPr lang="en-US"/>
              <a:t>Provide your own gender markers to invite sharing.  If you don’t know, ask!</a:t>
            </a:r>
            <a:endParaRPr/>
          </a:p>
          <a:p>
            <a:pPr marL="914400" marR="0" lvl="1" indent="-298450" algn="l" rtl="0">
              <a:lnSpc>
                <a:spcPct val="115000"/>
              </a:lnSpc>
              <a:spcBef>
                <a:spcPts val="0"/>
              </a:spcBef>
              <a:spcAft>
                <a:spcPts val="0"/>
              </a:spcAft>
              <a:buSzPts val="1100"/>
              <a:buChar char="o"/>
            </a:pPr>
            <a:r>
              <a:rPr lang="en-US"/>
              <a:t>If you make a mistake, correct yourself and move on.</a:t>
            </a:r>
            <a:endParaRPr/>
          </a:p>
          <a:p>
            <a:pPr marL="457200" lvl="0" indent="-311150" algn="l" rtl="0">
              <a:spcBef>
                <a:spcPts val="0"/>
              </a:spcBef>
              <a:spcAft>
                <a:spcPts val="0"/>
              </a:spcAft>
              <a:buSzPts val="1300"/>
              <a:buChar char="-"/>
            </a:pPr>
            <a:r>
              <a:rPr lang="en-US" sz="1100">
                <a:latin typeface="Calibri"/>
                <a:ea typeface="Calibri"/>
                <a:cs typeface="Calibri"/>
                <a:sym typeface="Calibri"/>
              </a:rPr>
              <a:t>This process can be stressful &amp; triggering.</a:t>
            </a:r>
            <a:endParaRPr/>
          </a:p>
        </p:txBody>
      </p:sp>
      <p:pic>
        <p:nvPicPr>
          <p:cNvPr id="224" name="Google Shape;224;g35e7783f930_0_4"/>
          <p:cNvPicPr preferRelativeResize="0"/>
          <p:nvPr/>
        </p:nvPicPr>
        <p:blipFill>
          <a:blip r:embed="rId3">
            <a:alphaModFix/>
          </a:blip>
          <a:stretch>
            <a:fillRect/>
          </a:stretch>
        </p:blipFill>
        <p:spPr>
          <a:xfrm>
            <a:off x="5922147" y="1246100"/>
            <a:ext cx="899175" cy="1918225"/>
          </a:xfrm>
          <a:prstGeom prst="rect">
            <a:avLst/>
          </a:prstGeom>
          <a:noFill/>
          <a:ln>
            <a:noFill/>
          </a:ln>
        </p:spPr>
      </p:pic>
      <p:pic>
        <p:nvPicPr>
          <p:cNvPr id="225" name="Google Shape;225;g35e7783f930_0_4"/>
          <p:cNvPicPr preferRelativeResize="0"/>
          <p:nvPr/>
        </p:nvPicPr>
        <p:blipFill>
          <a:blip r:embed="rId4">
            <a:alphaModFix/>
          </a:blip>
          <a:stretch>
            <a:fillRect/>
          </a:stretch>
        </p:blipFill>
        <p:spPr>
          <a:xfrm>
            <a:off x="991125" y="3081750"/>
            <a:ext cx="1913550" cy="1546663"/>
          </a:xfrm>
          <a:prstGeom prst="rect">
            <a:avLst/>
          </a:prstGeom>
          <a:noFill/>
          <a:ln>
            <a:noFill/>
          </a:ln>
        </p:spPr>
      </p:pic>
      <p:sp>
        <p:nvSpPr>
          <p:cNvPr id="226" name="Google Shape;226;g35e7783f930_0_4"/>
          <p:cNvSpPr txBox="1"/>
          <p:nvPr/>
        </p:nvSpPr>
        <p:spPr>
          <a:xfrm>
            <a:off x="2904675" y="1606475"/>
            <a:ext cx="2921100" cy="11328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2"/>
              </a:buClr>
              <a:buSzPts val="1100"/>
              <a:buFont typeface="Calibri"/>
              <a:buAutoNum type="arabicPeriod"/>
            </a:pPr>
            <a:r>
              <a:rPr lang="en-US" sz="1100" u="sng">
                <a:solidFill>
                  <a:schemeClr val="dk2"/>
                </a:solidFill>
                <a:latin typeface="Calibri"/>
                <a:ea typeface="Calibri"/>
                <a:cs typeface="Calibri"/>
                <a:sym typeface="Calibri"/>
              </a:rPr>
              <a:t>Know Your Audience</a:t>
            </a:r>
            <a:endParaRPr sz="1100" u="sng">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AutoNum type="arabicPeriod"/>
            </a:pPr>
            <a:r>
              <a:rPr lang="en-US" sz="1100" u="sng">
                <a:solidFill>
                  <a:schemeClr val="dk2"/>
                </a:solidFill>
                <a:latin typeface="Calibri"/>
                <a:ea typeface="Calibri"/>
                <a:cs typeface="Calibri"/>
                <a:sym typeface="Calibri"/>
              </a:rPr>
              <a:t>Recognize Dysregulation</a:t>
            </a:r>
            <a:endParaRPr sz="1100" u="sng">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AutoNum type="arabicPeriod"/>
            </a:pPr>
            <a:r>
              <a:rPr lang="en-US" sz="1100" u="sng">
                <a:solidFill>
                  <a:schemeClr val="dk2"/>
                </a:solidFill>
                <a:latin typeface="Calibri"/>
                <a:ea typeface="Calibri"/>
                <a:cs typeface="Calibri"/>
                <a:sym typeface="Calibri"/>
              </a:rPr>
              <a:t>Validate, Reflect, Direct, Delay</a:t>
            </a:r>
            <a:endParaRPr sz="1100" u="sng">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AutoNum type="arabicPeriod"/>
            </a:pPr>
            <a:r>
              <a:rPr lang="en-US" sz="1100" u="sng">
                <a:solidFill>
                  <a:schemeClr val="dk2"/>
                </a:solidFill>
                <a:latin typeface="Calibri"/>
                <a:ea typeface="Calibri"/>
                <a:cs typeface="Calibri"/>
                <a:sym typeface="Calibri"/>
              </a:rPr>
              <a:t>Set Boundaries &amp; Expectations</a:t>
            </a:r>
            <a:endParaRPr sz="1100" u="sng">
              <a:solidFill>
                <a:schemeClr val="dk2"/>
              </a:solidFill>
              <a:latin typeface="Calibri"/>
              <a:ea typeface="Calibri"/>
              <a:cs typeface="Calibri"/>
              <a:sym typeface="Calibri"/>
            </a:endParaRPr>
          </a:p>
          <a:p>
            <a:pPr marL="457200" lvl="0" indent="-298450" algn="l" rtl="0">
              <a:lnSpc>
                <a:spcPct val="115000"/>
              </a:lnSpc>
              <a:spcBef>
                <a:spcPts val="0"/>
              </a:spcBef>
              <a:spcAft>
                <a:spcPts val="0"/>
              </a:spcAft>
              <a:buClr>
                <a:schemeClr val="dk2"/>
              </a:buClr>
              <a:buSzPts val="1100"/>
              <a:buFont typeface="Calibri"/>
              <a:buAutoNum type="arabicPeriod"/>
            </a:pPr>
            <a:r>
              <a:rPr lang="en-US" sz="1100" u="sng">
                <a:solidFill>
                  <a:schemeClr val="dk2"/>
                </a:solidFill>
                <a:latin typeface="Calibri"/>
                <a:ea typeface="Calibri"/>
                <a:cs typeface="Calibri"/>
                <a:sym typeface="Calibri"/>
              </a:rPr>
              <a:t>Provide Resources</a:t>
            </a:r>
            <a:endParaRPr sz="1100" u="sng">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5879</Words>
  <Application>Microsoft Office PowerPoint</Application>
  <PresentationFormat>On-screen Show (16:9)</PresentationFormat>
  <Paragraphs>616</Paragraphs>
  <Slides>68</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Calibri</vt:lpstr>
      <vt:lpstr>Nunito</vt:lpstr>
      <vt:lpstr>Noto Sans Symbols</vt:lpstr>
      <vt:lpstr>Lato</vt:lpstr>
      <vt:lpstr>Times New Roman</vt:lpstr>
      <vt:lpstr>Wingdings</vt:lpstr>
      <vt:lpstr>Courier New</vt:lpstr>
      <vt:lpstr>Arial</vt:lpstr>
      <vt:lpstr>Shift</vt:lpstr>
      <vt:lpstr>Name and Gender Marker Changes in Minnesota</vt:lpstr>
      <vt:lpstr>Presentation Overview</vt:lpstr>
      <vt:lpstr>Introduction to ID Document Corrections Process</vt:lpstr>
      <vt:lpstr>PowerPoint Presentation</vt:lpstr>
      <vt:lpstr>PowerPoint Presentation</vt:lpstr>
      <vt:lpstr>Anatomy of a Clinic Appointment</vt:lpstr>
      <vt:lpstr>Brief Services Appointment Overview</vt:lpstr>
      <vt:lpstr>Trauma-Informed Support</vt:lpstr>
      <vt:lpstr>Trauma-Informed Support:</vt:lpstr>
      <vt:lpstr>Recognize Dysregulation:</vt:lpstr>
      <vt:lpstr>Respond to Dysregulation:</vt:lpstr>
      <vt:lpstr>Respond to Dysregulation (Cont):</vt:lpstr>
      <vt:lpstr>Set Boundaries &amp; Expectations:</vt:lpstr>
      <vt:lpstr>Trauma/Crisis Resources:</vt:lpstr>
      <vt:lpstr>Review:</vt:lpstr>
      <vt:lpstr>Forms and Process</vt:lpstr>
      <vt:lpstr>PowerPoint Presentation</vt:lpstr>
      <vt:lpstr>Goals:</vt:lpstr>
      <vt:lpstr>PowerPoint Presentation</vt:lpstr>
      <vt:lpstr>Birth Records:</vt:lpstr>
      <vt:lpstr>Amended Birth Record</vt:lpstr>
      <vt:lpstr>Replacement Birth Records</vt:lpstr>
      <vt:lpstr>PowerPoint Presentation</vt:lpstr>
      <vt:lpstr>Name Change Application</vt:lpstr>
      <vt:lpstr>Name Change Application -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Marker Corrections</vt:lpstr>
      <vt:lpstr>Name Change Application - Birth Certificate Correction</vt:lpstr>
      <vt:lpstr>PowerPoint Presentation</vt:lpstr>
      <vt:lpstr>Gender Marker Landscape</vt:lpstr>
      <vt:lpstr>PowerPoint Presentation</vt:lpstr>
      <vt:lpstr>File</vt:lpstr>
      <vt:lpstr>Name Change Application - Pre-Hearing</vt:lpstr>
      <vt:lpstr>PowerPoint Presentation</vt:lpstr>
      <vt:lpstr>Name Change Application - Hearing</vt:lpstr>
      <vt:lpstr>Name Change Application - Post-Hearing</vt:lpstr>
      <vt:lpstr>PowerPoint Presentation</vt:lpstr>
      <vt:lpstr>PowerPoint Presentation</vt:lpstr>
      <vt:lpstr>Identity Document Overview</vt:lpstr>
      <vt:lpstr>Identity Documents - Social Security Cards</vt:lpstr>
      <vt:lpstr>Identity Documents - Selective Service</vt:lpstr>
      <vt:lpstr>Identity Documents - State IDs</vt:lpstr>
      <vt:lpstr>Identity Documents - Passports</vt:lpstr>
      <vt:lpstr>Identity Documents - Birth Records</vt:lpstr>
      <vt:lpstr>Minnesota Birth Record Variance Procedure</vt:lpstr>
      <vt:lpstr>Minnesota Birth Record Variance Procedure</vt:lpstr>
      <vt:lpstr>Identity Documents - Personal Documents</vt:lpstr>
      <vt:lpstr>Out-of-State Documents</vt:lpstr>
      <vt:lpstr>Helpful reminders</vt:lpstr>
      <vt:lpstr>Common Complications</vt:lpstr>
      <vt:lpstr>Name Change Confidentiality  </vt:lpstr>
      <vt:lpstr>Name Changes with a Criminal History</vt:lpstr>
      <vt:lpstr>Name Changes for Minors</vt:lpstr>
      <vt:lpstr>Out-of-state birth records    </vt:lpstr>
      <vt:lpstr>[Ro Section- Immigration issues, community concerns, risk management, policy/federal updates?]</vt:lpstr>
      <vt:lpstr>Immigration and ID Docs</vt:lpstr>
      <vt:lpstr>U.S. Immigration and ID Docs for Trans, Nonbinary, and Intersex Individuals </vt:lpstr>
      <vt:lpstr>U.S. Immigration and ID Docs for Trans, Nonbinary, and Intersex Individuals</vt:lpstr>
      <vt:lpstr>Policy/ Federal Updates    </vt:lpstr>
      <vt:lpstr>Community Concerns</vt:lpstr>
      <vt:lpstr>Know Your Rights: Document Specific</vt:lpstr>
      <vt:lpstr>Next Steps: Q&amp;A here today Sign up to volunteer Spread the word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Wassim</dc:creator>
  <cp:lastModifiedBy>CB Baga</cp:lastModifiedBy>
  <cp:revision>1</cp:revision>
  <dcterms:modified xsi:type="dcterms:W3CDTF">2025-06-03T16:24:26Z</dcterms:modified>
</cp:coreProperties>
</file>