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4"/>
  </p:sldMasterIdLst>
  <p:notesMasterIdLst>
    <p:notesMasterId r:id="rId65"/>
  </p:notesMasterIdLst>
  <p:sldIdLst>
    <p:sldId id="256" r:id="rId5"/>
    <p:sldId id="257" r:id="rId6"/>
    <p:sldId id="500" r:id="rId7"/>
    <p:sldId id="316" r:id="rId8"/>
    <p:sldId id="317" r:id="rId9"/>
    <p:sldId id="318" r:id="rId10"/>
    <p:sldId id="477" r:id="rId11"/>
    <p:sldId id="474" r:id="rId12"/>
    <p:sldId id="498" r:id="rId13"/>
    <p:sldId id="499" r:id="rId14"/>
    <p:sldId id="302" r:id="rId15"/>
    <p:sldId id="303" r:id="rId16"/>
    <p:sldId id="479" r:id="rId17"/>
    <p:sldId id="378" r:id="rId18"/>
    <p:sldId id="306" r:id="rId19"/>
    <p:sldId id="478" r:id="rId20"/>
    <p:sldId id="438" r:id="rId21"/>
    <p:sldId id="375" r:id="rId22"/>
    <p:sldId id="374" r:id="rId23"/>
    <p:sldId id="346" r:id="rId24"/>
    <p:sldId id="299" r:id="rId25"/>
    <p:sldId id="308" r:id="rId26"/>
    <p:sldId id="301" r:id="rId27"/>
    <p:sldId id="457" r:id="rId28"/>
    <p:sldId id="352" r:id="rId29"/>
    <p:sldId id="458" r:id="rId30"/>
    <p:sldId id="480" r:id="rId31"/>
    <p:sldId id="482" r:id="rId32"/>
    <p:sldId id="481" r:id="rId33"/>
    <p:sldId id="449" r:id="rId34"/>
    <p:sldId id="450" r:id="rId35"/>
    <p:sldId id="451" r:id="rId36"/>
    <p:sldId id="487" r:id="rId37"/>
    <p:sldId id="268" r:id="rId38"/>
    <p:sldId id="456" r:id="rId39"/>
    <p:sldId id="488" r:id="rId40"/>
    <p:sldId id="461" r:id="rId41"/>
    <p:sldId id="462" r:id="rId42"/>
    <p:sldId id="463" r:id="rId43"/>
    <p:sldId id="380" r:id="rId44"/>
    <p:sldId id="466" r:id="rId45"/>
    <p:sldId id="467" r:id="rId46"/>
    <p:sldId id="470" r:id="rId47"/>
    <p:sldId id="483" r:id="rId48"/>
    <p:sldId id="484" r:id="rId49"/>
    <p:sldId id="435" r:id="rId50"/>
    <p:sldId id="408" r:id="rId51"/>
    <p:sldId id="485" r:id="rId52"/>
    <p:sldId id="409" r:id="rId53"/>
    <p:sldId id="445" r:id="rId54"/>
    <p:sldId id="447" r:id="rId55"/>
    <p:sldId id="446" r:id="rId56"/>
    <p:sldId id="448" r:id="rId57"/>
    <p:sldId id="489" r:id="rId58"/>
    <p:sldId id="490" r:id="rId59"/>
    <p:sldId id="491" r:id="rId60"/>
    <p:sldId id="492" r:id="rId61"/>
    <p:sldId id="493" r:id="rId62"/>
    <p:sldId id="486" r:id="rId63"/>
    <p:sldId id="361"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26132-85E6-DCAF-208E-E3D1DB793120}" v="5" dt="2025-06-02T19:20:22.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056B03D-7C20-6DF2-F5DF-5A8046E2106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9395" name="Rectangle 3">
            <a:extLst>
              <a:ext uri="{FF2B5EF4-FFF2-40B4-BE49-F238E27FC236}">
                <a16:creationId xmlns:a16="http://schemas.microsoft.com/office/drawing/2014/main" id="{18E8515B-A53F-5ACE-A68C-40696544FC8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5B4CE3B0-F168-5A98-E169-958B55D1F54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a:extLst>
              <a:ext uri="{FF2B5EF4-FFF2-40B4-BE49-F238E27FC236}">
                <a16:creationId xmlns:a16="http://schemas.microsoft.com/office/drawing/2014/main" id="{23E8980C-65B4-185E-2733-695D6CCF541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a:extLst>
              <a:ext uri="{FF2B5EF4-FFF2-40B4-BE49-F238E27FC236}">
                <a16:creationId xmlns:a16="http://schemas.microsoft.com/office/drawing/2014/main" id="{DF7ECB6E-2EA0-FC5B-9F65-A25C6092014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9399" name="Rectangle 7">
            <a:extLst>
              <a:ext uri="{FF2B5EF4-FFF2-40B4-BE49-F238E27FC236}">
                <a16:creationId xmlns:a16="http://schemas.microsoft.com/office/drawing/2014/main" id="{68FC4EBA-B117-D847-1B6E-4AEC500EC3A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B80D0A5-4DD6-4579-9C70-8EA1AB6463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95324BE-8B61-97C4-8D10-B6C5C101A39C}"/>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B7BD78B3-7D4C-8BAB-8806-FEBCAF352A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4" name="Slide Number Placeholder 3">
            <a:extLst>
              <a:ext uri="{FF2B5EF4-FFF2-40B4-BE49-F238E27FC236}">
                <a16:creationId xmlns:a16="http://schemas.microsoft.com/office/drawing/2014/main" id="{0BB6C27F-E55C-D3CF-E470-840CB43154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5743CB1-C06D-41F7-B4F0-CCFC9F353288}"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50EA1A8-970A-1FAF-CF17-9A6EF7141F27}"/>
              </a:ext>
            </a:extLst>
          </p:cNvPr>
          <p:cNvSpPr>
            <a:spLocks noGrp="1" noRot="1" noChangeAspect="1" noChangeArrowheads="1" noTextEdit="1"/>
          </p:cNvSpPr>
          <p:nvPr>
            <p:ph type="sldImg"/>
          </p:nvPr>
        </p:nvSpPr>
        <p:spPr>
          <a:xfrm>
            <a:off x="1144588" y="684213"/>
            <a:ext cx="4572000" cy="3429000"/>
          </a:xfrm>
          <a:ln/>
        </p:spPr>
      </p:sp>
      <p:sp>
        <p:nvSpPr>
          <p:cNvPr id="11267" name="Notes Placeholder 2">
            <a:extLst>
              <a:ext uri="{FF2B5EF4-FFF2-40B4-BE49-F238E27FC236}">
                <a16:creationId xmlns:a16="http://schemas.microsoft.com/office/drawing/2014/main" id="{ECA2C77E-4C2F-0FCA-93A1-211FD406E26E}"/>
              </a:ext>
            </a:extLst>
          </p:cNvPr>
          <p:cNvSpPr>
            <a:spLocks noGrp="1"/>
          </p:cNvSpPr>
          <p:nvPr>
            <p:ph type="body" idx="1"/>
          </p:nvPr>
        </p:nvSpPr>
        <p:spPr>
          <a:xfrm>
            <a:off x="915988" y="4343400"/>
            <a:ext cx="5026025"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7" rIns="91614" bIns="45807"/>
          <a:lstStyle/>
          <a:p>
            <a:pPr>
              <a:buFontTx/>
              <a:buChar char="-"/>
            </a:pPr>
            <a:r>
              <a:rPr lang="en-US" altLang="en-US">
                <a:latin typeface="Arial" panose="020B0604020202020204" pitchFamily="34" charset="0"/>
              </a:rPr>
              <a:t>are so important to the client, at some point, you may need to </a:t>
            </a:r>
            <a:r>
              <a:rPr lang="en-US" altLang="en-US" b="1">
                <a:latin typeface="Arial" panose="020B0604020202020204" pitchFamily="34" charset="0"/>
              </a:rPr>
              <a:t>take</a:t>
            </a:r>
            <a:r>
              <a:rPr lang="en-US" altLang="en-US">
                <a:latin typeface="Arial" panose="020B0604020202020204" pitchFamily="34" charset="0"/>
              </a:rPr>
              <a:t> </a:t>
            </a:r>
            <a:r>
              <a:rPr lang="en-US" altLang="en-US" b="1">
                <a:latin typeface="Arial" panose="020B0604020202020204" pitchFamily="34" charset="0"/>
              </a:rPr>
              <a:t>control of the conversation</a:t>
            </a:r>
            <a:r>
              <a:rPr lang="en-US" altLang="en-US">
                <a:latin typeface="Arial" panose="020B0604020202020204" pitchFamily="34" charset="0"/>
              </a:rPr>
              <a:t>. Reviewing the client’s issue on the Clinic Data Sheet can help focus the issue quickly</a:t>
            </a:r>
          </a:p>
          <a:p>
            <a:endParaRPr lang="en-US" altLang="en-US">
              <a:latin typeface="Arial" panose="020B0604020202020204" pitchFamily="34" charset="0"/>
            </a:endParaRPr>
          </a:p>
          <a:p>
            <a:r>
              <a:rPr lang="en-US" altLang="en-US">
                <a:latin typeface="Arial" panose="020B0604020202020204" pitchFamily="34" charset="0"/>
              </a:rPr>
              <a:t> If the client is focusing on irrelevant facts, providing too much detail, or simply off track, interject with pointed questions that elicit the information you need. </a:t>
            </a:r>
          </a:p>
        </p:txBody>
      </p:sp>
      <p:sp>
        <p:nvSpPr>
          <p:cNvPr id="11268" name="Slide Number Placeholder 3">
            <a:extLst>
              <a:ext uri="{FF2B5EF4-FFF2-40B4-BE49-F238E27FC236}">
                <a16:creationId xmlns:a16="http://schemas.microsoft.com/office/drawing/2014/main" id="{6BC4E494-3E38-1A4B-8BD5-74B4E6D52883}"/>
              </a:ext>
            </a:extLst>
          </p:cNvPr>
          <p:cNvSpPr txBox="1">
            <a:spLocks noGrp="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7" rIns="91614" bIns="45807" anchor="b"/>
          <a:lstStyle>
            <a:lvl1pPr defTabSz="912813">
              <a:defRPr>
                <a:solidFill>
                  <a:schemeClr val="tx1"/>
                </a:solidFill>
                <a:latin typeface="Garamond" panose="02020404030301010803" pitchFamily="18" charset="0"/>
              </a:defRPr>
            </a:lvl1pPr>
            <a:lvl2pPr marL="742950" indent="-285750" defTabSz="912813">
              <a:defRPr>
                <a:solidFill>
                  <a:schemeClr val="tx1"/>
                </a:solidFill>
                <a:latin typeface="Garamond" panose="02020404030301010803" pitchFamily="18" charset="0"/>
              </a:defRPr>
            </a:lvl2pPr>
            <a:lvl3pPr marL="1143000" indent="-228600" defTabSz="912813">
              <a:defRPr>
                <a:solidFill>
                  <a:schemeClr val="tx1"/>
                </a:solidFill>
                <a:latin typeface="Garamond" panose="02020404030301010803" pitchFamily="18" charset="0"/>
              </a:defRPr>
            </a:lvl3pPr>
            <a:lvl4pPr marL="1600200" indent="-228600" defTabSz="912813">
              <a:defRPr>
                <a:solidFill>
                  <a:schemeClr val="tx1"/>
                </a:solidFill>
                <a:latin typeface="Garamond" panose="02020404030301010803" pitchFamily="18" charset="0"/>
              </a:defRPr>
            </a:lvl4pPr>
            <a:lvl5pPr marL="2057400" indent="-228600" defTabSz="912813">
              <a:defRPr>
                <a:solidFill>
                  <a:schemeClr val="tx1"/>
                </a:solidFill>
                <a:latin typeface="Garamond" panose="02020404030301010803" pitchFamily="18" charset="0"/>
              </a:defRPr>
            </a:lvl5pPr>
            <a:lvl6pPr marL="2514600" indent="-228600" defTabSz="912813" eaLnBrk="0" fontAlgn="base" hangingPunct="0">
              <a:spcBef>
                <a:spcPct val="0"/>
              </a:spcBef>
              <a:spcAft>
                <a:spcPct val="0"/>
              </a:spcAft>
              <a:defRPr>
                <a:solidFill>
                  <a:schemeClr val="tx1"/>
                </a:solidFill>
                <a:latin typeface="Garamond" panose="02020404030301010803" pitchFamily="18" charset="0"/>
              </a:defRPr>
            </a:lvl6pPr>
            <a:lvl7pPr marL="2971800" indent="-228600" defTabSz="912813" eaLnBrk="0" fontAlgn="base" hangingPunct="0">
              <a:spcBef>
                <a:spcPct val="0"/>
              </a:spcBef>
              <a:spcAft>
                <a:spcPct val="0"/>
              </a:spcAft>
              <a:defRPr>
                <a:solidFill>
                  <a:schemeClr val="tx1"/>
                </a:solidFill>
                <a:latin typeface="Garamond" panose="02020404030301010803" pitchFamily="18" charset="0"/>
              </a:defRPr>
            </a:lvl7pPr>
            <a:lvl8pPr marL="3429000" indent="-228600" defTabSz="912813" eaLnBrk="0" fontAlgn="base" hangingPunct="0">
              <a:spcBef>
                <a:spcPct val="0"/>
              </a:spcBef>
              <a:spcAft>
                <a:spcPct val="0"/>
              </a:spcAft>
              <a:defRPr>
                <a:solidFill>
                  <a:schemeClr val="tx1"/>
                </a:solidFill>
                <a:latin typeface="Garamond" panose="02020404030301010803" pitchFamily="18" charset="0"/>
              </a:defRPr>
            </a:lvl8pPr>
            <a:lvl9pPr marL="3886200" indent="-228600" defTabSz="912813"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577061F6-2A99-429F-A5D6-E42946E24765}" type="slidenum">
              <a:rPr lang="en-US" altLang="en-US" sz="1100">
                <a:latin typeface="Times New Roman" panose="02020603050405020304" pitchFamily="18" charset="0"/>
              </a:rPr>
              <a:pPr algn="r" eaLnBrk="1" hangingPunct="1"/>
              <a:t>6</a:t>
            </a:fld>
            <a:endParaRPr lang="en-US" altLang="en-US" sz="11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dirty="0"/>
              <a:pPr/>
              <a:t>6/2/2025</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5854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endParaRPr lang="en-US"/>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6724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32217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5739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66659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42688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5323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608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6538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1248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8527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60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6261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0995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015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2846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endParaRPr lang="en-US"/>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968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6/2/2025</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213458896"/>
      </p:ext>
    </p:extLst>
  </p:cSld>
  <p:clrMap bg1="dk1" tx1="lt1" bg2="dk2"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revisor.leg.state.mn.us/statutes/?id=491A.01"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revisor.leg.state.mn.us/statutes/?id=491A.01"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blsportal.sos.state.mn.u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revisor.leg.state.mn.us/statutes/?id=504B.17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lawhelpmn.org/issues/work/wage-claims"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www.revisor.leg.state.mn.us/statutes/?id=181.1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jwu.pressbooks.pub/principlesmarketing/chapter/5-1-targeted-marketing-versus-mass-marketing/" TargetMode="External"/><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projusticemn.org/"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www.mncourts.gov/GetForms.aspx?c=19&amp;p=69" TargetMode="External"/><Relationship Id="rId5" Type="http://schemas.openxmlformats.org/officeDocument/2006/relationships/hyperlink" Target="http://www.lawhelpmn.org/"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47459C4-2D08-473A-64BA-D473BF5077D9}"/>
              </a:ext>
            </a:extLst>
          </p:cNvPr>
          <p:cNvSpPr>
            <a:spLocks noGrp="1" noChangeArrowheads="1"/>
          </p:cNvSpPr>
          <p:nvPr>
            <p:ph type="ctrTitle"/>
          </p:nvPr>
        </p:nvSpPr>
        <p:spPr>
          <a:xfrm>
            <a:off x="685800" y="1151351"/>
            <a:ext cx="7772400" cy="1920875"/>
          </a:xfrm>
        </p:spPr>
        <p:txBody>
          <a:bodyPr>
            <a:normAutofit/>
          </a:bodyPr>
          <a:lstStyle/>
          <a:p>
            <a:pPr algn="ctr">
              <a:defRPr/>
            </a:pPr>
            <a:br>
              <a:rPr lang="en-US" sz="3200" dirty="0"/>
            </a:br>
            <a:r>
              <a:rPr lang="en-US" dirty="0"/>
              <a:t>Conciliation court basics</a:t>
            </a:r>
            <a:endParaRPr lang="en-US" dirty="0">
              <a:ea typeface="Calibri Light"/>
              <a:cs typeface="Calibri Light"/>
            </a:endParaRPr>
          </a:p>
          <a:p>
            <a:pPr>
              <a:defRPr/>
            </a:pPr>
            <a:endParaRPr lang="en-US" sz="3200"/>
          </a:p>
        </p:txBody>
      </p:sp>
      <p:sp>
        <p:nvSpPr>
          <p:cNvPr id="2051" name="Rectangle 3">
            <a:extLst>
              <a:ext uri="{FF2B5EF4-FFF2-40B4-BE49-F238E27FC236}">
                <a16:creationId xmlns:a16="http://schemas.microsoft.com/office/drawing/2014/main" id="{5BFC205C-F3C1-CC48-4AEA-7211C35F1A7C}"/>
              </a:ext>
            </a:extLst>
          </p:cNvPr>
          <p:cNvSpPr>
            <a:spLocks noGrp="1" noChangeArrowheads="1"/>
          </p:cNvSpPr>
          <p:nvPr>
            <p:ph type="subTitle" idx="1"/>
          </p:nvPr>
        </p:nvSpPr>
        <p:spPr>
          <a:xfrm>
            <a:off x="1371600" y="2737154"/>
            <a:ext cx="6400800" cy="1752600"/>
          </a:xfrm>
        </p:spPr>
        <p:txBody>
          <a:bodyPr>
            <a:normAutofit fontScale="92500" lnSpcReduction="20000"/>
          </a:bodyPr>
          <a:lstStyle/>
          <a:p>
            <a:pPr eaLnBrk="1" hangingPunct="1">
              <a:lnSpc>
                <a:spcPct val="90000"/>
              </a:lnSpc>
              <a:defRPr/>
            </a:pPr>
            <a:endParaRPr lang="en-US" sz="2400">
              <a:latin typeface="Times New Roman" pitchFamily="18" charset="0"/>
            </a:endParaRPr>
          </a:p>
          <a:p>
            <a:pPr algn="ctr" eaLnBrk="1" hangingPunct="1">
              <a:lnSpc>
                <a:spcPct val="90000"/>
              </a:lnSpc>
              <a:defRPr/>
            </a:pPr>
            <a:r>
              <a:rPr lang="en-US" sz="2400">
                <a:latin typeface="Times New Roman" pitchFamily="18" charset="0"/>
              </a:rPr>
              <a:t>Created and presented by</a:t>
            </a:r>
            <a:endParaRPr lang="en-US" sz="2400">
              <a:latin typeface="Times New Roman" pitchFamily="18" charset="0"/>
              <a:cs typeface="Times New Roman" pitchFamily="18" charset="0"/>
            </a:endParaRPr>
          </a:p>
          <a:p>
            <a:pPr algn="ctr" eaLnBrk="1" hangingPunct="1">
              <a:lnSpc>
                <a:spcPct val="90000"/>
              </a:lnSpc>
              <a:defRPr/>
            </a:pPr>
            <a:r>
              <a:rPr lang="en-US" sz="2400">
                <a:latin typeface="Times New Roman" pitchFamily="18" charset="0"/>
              </a:rPr>
              <a:t>Sebastian Ellefson, Civil Program Manager</a:t>
            </a:r>
            <a:endParaRPr lang="en-US" sz="2400">
              <a:latin typeface="Times New Roman" pitchFamily="18" charset="0"/>
              <a:cs typeface="Times New Roman" pitchFamily="18" charset="0"/>
            </a:endParaRPr>
          </a:p>
          <a:p>
            <a:pPr algn="ctr" eaLnBrk="1" hangingPunct="1">
              <a:lnSpc>
                <a:spcPct val="90000"/>
              </a:lnSpc>
              <a:defRPr/>
            </a:pPr>
            <a:r>
              <a:rPr lang="en-US" sz="2400">
                <a:latin typeface="Times New Roman" pitchFamily="18" charset="0"/>
              </a:rPr>
              <a:t>Volunteer Lawyers Network</a:t>
            </a:r>
            <a:endParaRPr lang="en-US" sz="2400">
              <a:latin typeface="Times New Roman" pitchFamily="18" charset="0"/>
              <a:cs typeface="Times New Roman" pitchFamily="18" charset="0"/>
            </a:endParaRPr>
          </a:p>
        </p:txBody>
      </p:sp>
      <p:pic>
        <p:nvPicPr>
          <p:cNvPr id="4100" name="Picture 4" descr="VLN.jpg">
            <a:extLst>
              <a:ext uri="{FF2B5EF4-FFF2-40B4-BE49-F238E27FC236}">
                <a16:creationId xmlns:a16="http://schemas.microsoft.com/office/drawing/2014/main" id="{07CA1C77-143F-803A-4D5F-D8B8794262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4968875"/>
            <a:ext cx="17145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7EF0-4AB7-BE67-1A29-B6A7F5216CD5}"/>
              </a:ext>
            </a:extLst>
          </p:cNvPr>
          <p:cNvSpPr>
            <a:spLocks noGrp="1"/>
          </p:cNvSpPr>
          <p:nvPr>
            <p:ph type="title"/>
          </p:nvPr>
        </p:nvSpPr>
        <p:spPr>
          <a:xfrm>
            <a:off x="4800600" y="609600"/>
            <a:ext cx="3860797" cy="1641987"/>
          </a:xfrm>
        </p:spPr>
        <p:txBody>
          <a:bodyPr>
            <a:normAutofit/>
          </a:bodyPr>
          <a:lstStyle/>
          <a:p>
            <a:r>
              <a:rPr lang="en-US"/>
              <a:t>Sample Advise report:</a:t>
            </a:r>
            <a:br>
              <a:rPr lang="en-US"/>
            </a:br>
            <a:r>
              <a:rPr lang="en-US">
                <a:cs typeface="Calibri Light"/>
              </a:rPr>
              <a:t>Good</a:t>
            </a:r>
          </a:p>
        </p:txBody>
      </p:sp>
      <p:sp>
        <p:nvSpPr>
          <p:cNvPr id="3" name="Content Placeholder 2">
            <a:extLst>
              <a:ext uri="{FF2B5EF4-FFF2-40B4-BE49-F238E27FC236}">
                <a16:creationId xmlns:a16="http://schemas.microsoft.com/office/drawing/2014/main" id="{63A5C93C-3CF4-B9EA-A66C-CB71587E1B80}"/>
              </a:ext>
            </a:extLst>
          </p:cNvPr>
          <p:cNvSpPr>
            <a:spLocks noGrp="1"/>
          </p:cNvSpPr>
          <p:nvPr>
            <p:ph idx="1"/>
          </p:nvPr>
        </p:nvSpPr>
        <p:spPr>
          <a:xfrm>
            <a:off x="4800600" y="2251587"/>
            <a:ext cx="3860797" cy="3637935"/>
          </a:xfrm>
        </p:spPr>
        <p:txBody>
          <a:bodyPr>
            <a:normAutofit/>
          </a:bodyPr>
          <a:lstStyle/>
          <a:p>
            <a:r>
              <a:rPr lang="en-US">
                <a:latin typeface="Garamond"/>
              </a:rPr>
              <a:t>"Spoke with client for 20 minutes. I reviewed facts with client. Oral agreement with ex on or about 9/15/24 for $8000. I advised client on types of proof she might get (bank records, txt messages, </a:t>
            </a:r>
            <a:r>
              <a:rPr lang="en-US" err="1">
                <a:latin typeface="Garamond"/>
              </a:rPr>
              <a:t>etc</a:t>
            </a:r>
            <a:r>
              <a:rPr lang="en-US">
                <a:latin typeface="Garamond"/>
              </a:rPr>
              <a:t>). I talked through filing conciliation court case, emailed her the forms. I advised client about possible collectability problems. Ex is currently </a:t>
            </a:r>
            <a:r>
              <a:rPr lang="en-US" err="1">
                <a:latin typeface="Garamond"/>
              </a:rPr>
              <a:t>unexmployed</a:t>
            </a:r>
            <a:r>
              <a:rPr lang="en-US">
                <a:latin typeface="Garamond"/>
              </a:rPr>
              <a:t>, may be judgment proof."</a:t>
            </a:r>
          </a:p>
          <a:p>
            <a:endParaRPr lang="en-US" dirty="0"/>
          </a:p>
          <a:p>
            <a:endParaRPr lang="en-US" dirty="0"/>
          </a:p>
        </p:txBody>
      </p:sp>
      <p:pic>
        <p:nvPicPr>
          <p:cNvPr id="6" name="Picture 5" descr="A green check mark in a circle&#10;&#10;Description automatically generated">
            <a:extLst>
              <a:ext uri="{FF2B5EF4-FFF2-40B4-BE49-F238E27FC236}">
                <a16:creationId xmlns:a16="http://schemas.microsoft.com/office/drawing/2014/main" id="{A192681F-9657-15A7-4F0D-6655305FDC7E}"/>
              </a:ext>
            </a:extLst>
          </p:cNvPr>
          <p:cNvPicPr>
            <a:picLocks noChangeAspect="1"/>
          </p:cNvPicPr>
          <p:nvPr/>
        </p:nvPicPr>
        <p:blipFill>
          <a:blip r:embed="rId3"/>
          <a:stretch>
            <a:fillRect/>
          </a:stretch>
        </p:blipFill>
        <p:spPr>
          <a:xfrm>
            <a:off x="486697" y="1221658"/>
            <a:ext cx="4085303" cy="408530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9014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erial view of a basketball court">
            <a:extLst>
              <a:ext uri="{FF2B5EF4-FFF2-40B4-BE49-F238E27FC236}">
                <a16:creationId xmlns:a16="http://schemas.microsoft.com/office/drawing/2014/main" id="{913ABFA4-D11A-A909-CE5C-2572231D89C9}"/>
              </a:ext>
            </a:extLst>
          </p:cNvPr>
          <p:cNvPicPr>
            <a:picLocks noChangeAspect="1"/>
          </p:cNvPicPr>
          <p:nvPr/>
        </p:nvPicPr>
        <p:blipFill rotWithShape="1">
          <a:blip r:embed="rId3">
            <a:alphaModFix amt="20000"/>
          </a:blip>
          <a:srcRect l="11373" r="2032" b="-7"/>
          <a:stretch/>
        </p:blipFill>
        <p:spPr>
          <a:xfrm>
            <a:off x="20" y="10"/>
            <a:ext cx="9143980" cy="6857990"/>
          </a:xfrm>
          <a:prstGeom prst="rect">
            <a:avLst/>
          </a:prstGeom>
        </p:spPr>
      </p:pic>
      <p:pic>
        <p:nvPicPr>
          <p:cNvPr id="15" name="Picture 14">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51000"/>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6" name="Title 5">
            <a:extLst>
              <a:ext uri="{FF2B5EF4-FFF2-40B4-BE49-F238E27FC236}">
                <a16:creationId xmlns:a16="http://schemas.microsoft.com/office/drawing/2014/main" id="{6D8E46B3-987D-AA26-558F-40315F23AED8}"/>
              </a:ext>
            </a:extLst>
          </p:cNvPr>
          <p:cNvSpPr>
            <a:spLocks noGrp="1"/>
          </p:cNvSpPr>
          <p:nvPr>
            <p:ph type="ctrTitle"/>
          </p:nvPr>
        </p:nvSpPr>
        <p:spPr>
          <a:xfrm>
            <a:off x="2971799" y="1964267"/>
            <a:ext cx="5398294" cy="2421464"/>
          </a:xfrm>
        </p:spPr>
        <p:txBody>
          <a:bodyPr>
            <a:normAutofit fontScale="90000"/>
          </a:bodyPr>
          <a:lstStyle/>
          <a:p>
            <a:pPr>
              <a:lnSpc>
                <a:spcPct val="90000"/>
              </a:lnSpc>
              <a:defRPr/>
            </a:pPr>
            <a:r>
              <a:rPr lang="en-US" sz="4100" dirty="0">
                <a:solidFill>
                  <a:srgbClr val="FFFF00"/>
                </a:solidFill>
              </a:rPr>
              <a:t> </a:t>
            </a:r>
            <a:r>
              <a:rPr lang="en-US" sz="5400" b="1" dirty="0">
                <a:solidFill>
                  <a:srgbClr val="FFFF00"/>
                </a:solidFill>
              </a:rPr>
              <a:t>Conciliation Court </a:t>
            </a:r>
            <a:br>
              <a:rPr lang="en-US" sz="5400" b="1" dirty="0"/>
            </a:br>
            <a:r>
              <a:rPr lang="en-US" sz="5400" b="1" dirty="0">
                <a:solidFill>
                  <a:srgbClr val="FFFF00"/>
                </a:solidFill>
              </a:rPr>
              <a:t>vs. </a:t>
            </a:r>
            <a:br>
              <a:rPr lang="en-US" sz="5400" b="1" dirty="0"/>
            </a:br>
            <a:r>
              <a:rPr lang="en-US" sz="5400" b="1" dirty="0">
                <a:solidFill>
                  <a:srgbClr val="FFFF00"/>
                </a:solidFill>
              </a:rPr>
              <a:t>District Court</a:t>
            </a:r>
          </a:p>
        </p:txBody>
      </p:sp>
      <p:sp>
        <p:nvSpPr>
          <p:cNvPr id="7" name="Subtitle 6">
            <a:extLst>
              <a:ext uri="{FF2B5EF4-FFF2-40B4-BE49-F238E27FC236}">
                <a16:creationId xmlns:a16="http://schemas.microsoft.com/office/drawing/2014/main" id="{7E4178CD-0389-07AD-08CC-0F527FFF0758}"/>
              </a:ext>
            </a:extLst>
          </p:cNvPr>
          <p:cNvSpPr>
            <a:spLocks noGrp="1"/>
          </p:cNvSpPr>
          <p:nvPr>
            <p:ph type="subTitle" idx="1"/>
          </p:nvPr>
        </p:nvSpPr>
        <p:spPr>
          <a:xfrm>
            <a:off x="2971799" y="4385732"/>
            <a:ext cx="5398294" cy="1405467"/>
          </a:xfrm>
        </p:spPr>
        <p:txBody>
          <a:bodyPr>
            <a:normAutofit/>
          </a:bodyPr>
          <a:lstStyle/>
          <a:p>
            <a:pPr eaLnBrk="1" hangingPunct="1">
              <a:defRPr/>
            </a:pPr>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164D55-FA79-E34B-C2EB-17BEB03E66C0}"/>
              </a:ext>
            </a:extLst>
          </p:cNvPr>
          <p:cNvSpPr>
            <a:spLocks noGrp="1"/>
          </p:cNvSpPr>
          <p:nvPr>
            <p:ph type="title"/>
          </p:nvPr>
        </p:nvSpPr>
        <p:spPr>
          <a:xfrm>
            <a:off x="613775" y="286012"/>
            <a:ext cx="7772400" cy="1456267"/>
          </a:xfrm>
        </p:spPr>
        <p:txBody>
          <a:bodyPr/>
          <a:lstStyle/>
          <a:p>
            <a:pPr eaLnBrk="1" hangingPunct="1">
              <a:defRPr/>
            </a:pPr>
            <a:r>
              <a:rPr lang="en-US" sz="4000">
                <a:solidFill>
                  <a:srgbClr val="FFFF00"/>
                </a:solidFill>
              </a:rPr>
              <a:t>Conciliation Court vs. District Court:</a:t>
            </a:r>
          </a:p>
        </p:txBody>
      </p:sp>
      <p:sp>
        <p:nvSpPr>
          <p:cNvPr id="5" name="Text Placeholder 4">
            <a:extLst>
              <a:ext uri="{FF2B5EF4-FFF2-40B4-BE49-F238E27FC236}">
                <a16:creationId xmlns:a16="http://schemas.microsoft.com/office/drawing/2014/main" id="{B9A4E5C5-34F2-E624-E9C9-51D2E7964A64}"/>
              </a:ext>
            </a:extLst>
          </p:cNvPr>
          <p:cNvSpPr>
            <a:spLocks noGrp="1"/>
          </p:cNvSpPr>
          <p:nvPr>
            <p:ph type="body" idx="1"/>
          </p:nvPr>
        </p:nvSpPr>
        <p:spPr>
          <a:xfrm>
            <a:off x="764357" y="1529335"/>
            <a:ext cx="3540603" cy="576262"/>
          </a:xfrm>
        </p:spPr>
        <p:txBody>
          <a:bodyPr/>
          <a:lstStyle/>
          <a:p>
            <a:pPr eaLnBrk="1" hangingPunct="1">
              <a:defRPr/>
            </a:pPr>
            <a:r>
              <a:rPr lang="en-US"/>
              <a:t>Conciliation Court…</a:t>
            </a:r>
          </a:p>
        </p:txBody>
      </p:sp>
      <p:sp>
        <p:nvSpPr>
          <p:cNvPr id="6" name="Content Placeholder 5">
            <a:extLst>
              <a:ext uri="{FF2B5EF4-FFF2-40B4-BE49-F238E27FC236}">
                <a16:creationId xmlns:a16="http://schemas.microsoft.com/office/drawing/2014/main" id="{2985443D-24A9-B89E-970C-69F451D0A941}"/>
              </a:ext>
            </a:extLst>
          </p:cNvPr>
          <p:cNvSpPr>
            <a:spLocks noGrp="1"/>
          </p:cNvSpPr>
          <p:nvPr>
            <p:ph sz="half" idx="2"/>
          </p:nvPr>
        </p:nvSpPr>
        <p:spPr>
          <a:xfrm>
            <a:off x="478077" y="2431790"/>
            <a:ext cx="3823486" cy="3505545"/>
          </a:xfrm>
        </p:spPr>
        <p:txBody>
          <a:bodyPr>
            <a:normAutofit fontScale="92500" lnSpcReduction="20000"/>
          </a:bodyPr>
          <a:lstStyle/>
          <a:p>
            <a:pPr>
              <a:defRPr/>
            </a:pPr>
            <a:r>
              <a:rPr lang="en-US" sz="2000" dirty="0"/>
              <a:t>is a court of limited jurisdiction (limited to claims of $20,000)</a:t>
            </a:r>
            <a:endParaRPr lang="en-US" sz="2000" dirty="0">
              <a:ea typeface="Calibri"/>
              <a:cs typeface="Calibri"/>
            </a:endParaRPr>
          </a:p>
          <a:p>
            <a:pPr eaLnBrk="1" hangingPunct="1">
              <a:defRPr/>
            </a:pPr>
            <a:r>
              <a:rPr lang="en-US" sz="2000" dirty="0"/>
              <a:t>requires a $70 filing fee. </a:t>
            </a:r>
            <a:endParaRPr lang="en-US" sz="2000">
              <a:ea typeface="Calibri"/>
              <a:cs typeface="Calibri"/>
            </a:endParaRPr>
          </a:p>
          <a:p>
            <a:pPr eaLnBrk="1" hangingPunct="1">
              <a:defRPr/>
            </a:pPr>
            <a:r>
              <a:rPr lang="en-US" sz="2000" dirty="0"/>
              <a:t>rules span two dozen pages in the </a:t>
            </a:r>
            <a:r>
              <a:rPr lang="en-US" sz="2000" i="1" dirty="0"/>
              <a:t>Minnesota Rules of Court</a:t>
            </a:r>
            <a:r>
              <a:rPr lang="en-US" sz="2000" dirty="0"/>
              <a:t>.</a:t>
            </a:r>
            <a:endParaRPr lang="en-US" sz="2000">
              <a:ea typeface="Calibri"/>
              <a:cs typeface="Calibri"/>
            </a:endParaRPr>
          </a:p>
          <a:p>
            <a:pPr>
              <a:defRPr/>
            </a:pPr>
            <a:r>
              <a:rPr lang="en-US" sz="2000" dirty="0"/>
              <a:t>the vast majority of parties are self represented.</a:t>
            </a:r>
            <a:endParaRPr lang="en-US" sz="2000">
              <a:ea typeface="Calibri"/>
              <a:cs typeface="Calibri"/>
            </a:endParaRPr>
          </a:p>
          <a:p>
            <a:pPr eaLnBrk="1" hangingPunct="1">
              <a:defRPr/>
            </a:pPr>
            <a:r>
              <a:rPr lang="en-US" sz="2000" dirty="0"/>
              <a:t>offers a forum where a </a:t>
            </a:r>
            <a:r>
              <a:rPr lang="en-US" sz="2000" i="1" dirty="0"/>
              <a:t>pro se </a:t>
            </a:r>
            <a:r>
              <a:rPr lang="en-US" sz="2000" dirty="0"/>
              <a:t>party can often prevail without investing a significant amount of time or money in the case.</a:t>
            </a:r>
            <a:endParaRPr lang="en-US" sz="2000" dirty="0">
              <a:ea typeface="Calibri"/>
              <a:cs typeface="Calibri"/>
            </a:endParaRPr>
          </a:p>
          <a:p>
            <a:pPr eaLnBrk="1" hangingPunct="1">
              <a:defRPr/>
            </a:pPr>
            <a:endParaRPr lang="en-US"/>
          </a:p>
        </p:txBody>
      </p:sp>
      <p:sp>
        <p:nvSpPr>
          <p:cNvPr id="7" name="Text Placeholder 6">
            <a:extLst>
              <a:ext uri="{FF2B5EF4-FFF2-40B4-BE49-F238E27FC236}">
                <a16:creationId xmlns:a16="http://schemas.microsoft.com/office/drawing/2014/main" id="{04085A4F-B561-926A-CB0A-AB0C7BA83347}"/>
              </a:ext>
            </a:extLst>
          </p:cNvPr>
          <p:cNvSpPr>
            <a:spLocks noGrp="1"/>
          </p:cNvSpPr>
          <p:nvPr>
            <p:ph type="body" sz="quarter" idx="3"/>
          </p:nvPr>
        </p:nvSpPr>
        <p:spPr>
          <a:xfrm>
            <a:off x="4731997" y="1529335"/>
            <a:ext cx="3518480" cy="576262"/>
          </a:xfrm>
        </p:spPr>
        <p:txBody>
          <a:bodyPr/>
          <a:lstStyle/>
          <a:p>
            <a:pPr eaLnBrk="1" hangingPunct="1">
              <a:defRPr/>
            </a:pPr>
            <a:r>
              <a:rPr lang="en-US"/>
              <a:t>District Court…</a:t>
            </a:r>
          </a:p>
        </p:txBody>
      </p:sp>
      <p:sp>
        <p:nvSpPr>
          <p:cNvPr id="8" name="Content Placeholder 7">
            <a:extLst>
              <a:ext uri="{FF2B5EF4-FFF2-40B4-BE49-F238E27FC236}">
                <a16:creationId xmlns:a16="http://schemas.microsoft.com/office/drawing/2014/main" id="{ACE36EDF-B181-183E-0A62-0152CE5BEDD9}"/>
              </a:ext>
            </a:extLst>
          </p:cNvPr>
          <p:cNvSpPr>
            <a:spLocks noGrp="1"/>
          </p:cNvSpPr>
          <p:nvPr>
            <p:ph sz="quarter" idx="4"/>
          </p:nvPr>
        </p:nvSpPr>
        <p:spPr>
          <a:xfrm>
            <a:off x="4500059" y="2431790"/>
            <a:ext cx="3886116" cy="3902202"/>
          </a:xfrm>
        </p:spPr>
        <p:txBody>
          <a:bodyPr>
            <a:normAutofit fontScale="92500" lnSpcReduction="20000"/>
          </a:bodyPr>
          <a:lstStyle/>
          <a:p>
            <a:pPr eaLnBrk="1" hangingPunct="1">
              <a:defRPr/>
            </a:pPr>
            <a:r>
              <a:rPr lang="en-US" sz="2000"/>
              <a:t>is a court of general jurisdiction.</a:t>
            </a:r>
            <a:endParaRPr lang="en-US" sz="2000">
              <a:ea typeface="Calibri"/>
              <a:cs typeface="Calibri"/>
            </a:endParaRPr>
          </a:p>
          <a:p>
            <a:pPr eaLnBrk="1" hangingPunct="1">
              <a:defRPr/>
            </a:pPr>
            <a:r>
              <a:rPr lang="en-US" sz="2000"/>
              <a:t>requires a $297 filing fee.</a:t>
            </a:r>
            <a:endParaRPr lang="en-US" sz="2000">
              <a:ea typeface="Calibri"/>
              <a:cs typeface="Calibri"/>
            </a:endParaRPr>
          </a:p>
          <a:p>
            <a:pPr eaLnBrk="1" hangingPunct="1">
              <a:defRPr/>
            </a:pPr>
            <a:r>
              <a:rPr lang="en-US" sz="2000"/>
              <a:t>rules span hundreds of  pages in the </a:t>
            </a:r>
            <a:r>
              <a:rPr lang="en-US" sz="2000" i="1"/>
              <a:t>Minnesota Rules of Court</a:t>
            </a:r>
            <a:r>
              <a:rPr lang="en-US" sz="2000"/>
              <a:t>.</a:t>
            </a:r>
            <a:endParaRPr lang="en-US" sz="2000">
              <a:ea typeface="Calibri"/>
              <a:cs typeface="Calibri"/>
            </a:endParaRPr>
          </a:p>
          <a:p>
            <a:pPr>
              <a:defRPr/>
            </a:pPr>
            <a:r>
              <a:rPr lang="en-US" sz="2000"/>
              <a:t>judges expect </a:t>
            </a:r>
            <a:r>
              <a:rPr lang="en-US" sz="2000" i="1"/>
              <a:t>pro se </a:t>
            </a:r>
            <a:r>
              <a:rPr lang="en-US" sz="2000"/>
              <a:t>clients to comply with complex courts rules and meet deadlines imposed by the </a:t>
            </a:r>
            <a:r>
              <a:rPr lang="en-US" sz="2000" i="1"/>
              <a:t>Scheduling Order</a:t>
            </a:r>
            <a:r>
              <a:rPr lang="en-US" sz="2000"/>
              <a:t>.  </a:t>
            </a:r>
          </a:p>
          <a:p>
            <a:pPr>
              <a:buClr>
                <a:srgbClr val="FFFFFF"/>
              </a:buClr>
              <a:defRPr/>
            </a:pPr>
            <a:r>
              <a:rPr lang="en-US" sz="2000"/>
              <a:t>For a </a:t>
            </a:r>
            <a:r>
              <a:rPr lang="en-US" sz="2000" i="1"/>
              <a:t>pro se </a:t>
            </a:r>
            <a:r>
              <a:rPr lang="en-US" sz="2000"/>
              <a:t>party to prevail in litigation often requires a Herculean effort which most clients cannot afford to make, even if the filing fee is waived.</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164D55-FA79-E34B-C2EB-17BEB03E66C0}"/>
              </a:ext>
            </a:extLst>
          </p:cNvPr>
          <p:cNvSpPr>
            <a:spLocks noGrp="1"/>
          </p:cNvSpPr>
          <p:nvPr>
            <p:ph type="title"/>
          </p:nvPr>
        </p:nvSpPr>
        <p:spPr>
          <a:xfrm>
            <a:off x="613775" y="286012"/>
            <a:ext cx="7772400" cy="1456267"/>
          </a:xfrm>
        </p:spPr>
        <p:txBody>
          <a:bodyPr/>
          <a:lstStyle/>
          <a:p>
            <a:pPr>
              <a:defRPr/>
            </a:pPr>
            <a:r>
              <a:rPr lang="en-US" sz="4000">
                <a:solidFill>
                  <a:srgbClr val="FFFF00"/>
                </a:solidFill>
                <a:ea typeface="Calibri Light"/>
                <a:cs typeface="Calibri Light"/>
              </a:rPr>
              <a:t>different service rules</a:t>
            </a:r>
          </a:p>
        </p:txBody>
      </p:sp>
      <p:sp>
        <p:nvSpPr>
          <p:cNvPr id="5" name="Text Placeholder 4">
            <a:extLst>
              <a:ext uri="{FF2B5EF4-FFF2-40B4-BE49-F238E27FC236}">
                <a16:creationId xmlns:a16="http://schemas.microsoft.com/office/drawing/2014/main" id="{B9A4E5C5-34F2-E624-E9C9-51D2E7964A64}"/>
              </a:ext>
            </a:extLst>
          </p:cNvPr>
          <p:cNvSpPr>
            <a:spLocks noGrp="1"/>
          </p:cNvSpPr>
          <p:nvPr>
            <p:ph type="body" idx="1"/>
          </p:nvPr>
        </p:nvSpPr>
        <p:spPr>
          <a:xfrm>
            <a:off x="764357" y="1529335"/>
            <a:ext cx="3540603" cy="576262"/>
          </a:xfrm>
        </p:spPr>
        <p:txBody>
          <a:bodyPr/>
          <a:lstStyle/>
          <a:p>
            <a:pPr eaLnBrk="1" hangingPunct="1">
              <a:defRPr/>
            </a:pPr>
            <a:r>
              <a:rPr lang="en-US"/>
              <a:t>Conciliation Court…</a:t>
            </a:r>
          </a:p>
        </p:txBody>
      </p:sp>
      <p:sp>
        <p:nvSpPr>
          <p:cNvPr id="6" name="Content Placeholder 5">
            <a:extLst>
              <a:ext uri="{FF2B5EF4-FFF2-40B4-BE49-F238E27FC236}">
                <a16:creationId xmlns:a16="http://schemas.microsoft.com/office/drawing/2014/main" id="{2985443D-24A9-B89E-970C-69F451D0A941}"/>
              </a:ext>
            </a:extLst>
          </p:cNvPr>
          <p:cNvSpPr>
            <a:spLocks noGrp="1"/>
          </p:cNvSpPr>
          <p:nvPr>
            <p:ph sz="half" idx="2"/>
          </p:nvPr>
        </p:nvSpPr>
        <p:spPr>
          <a:xfrm>
            <a:off x="478077" y="2431790"/>
            <a:ext cx="3823486" cy="3505545"/>
          </a:xfrm>
        </p:spPr>
        <p:txBody>
          <a:bodyPr>
            <a:normAutofit fontScale="85000" lnSpcReduction="20000"/>
          </a:bodyPr>
          <a:lstStyle/>
          <a:p>
            <a:pPr>
              <a:spcAft>
                <a:spcPts val="0"/>
              </a:spcAft>
              <a:buFont typeface="Arial,Sans-Serif"/>
              <a:defRPr/>
            </a:pPr>
            <a:r>
              <a:rPr lang="en-US" sz="2400"/>
              <a:t>If a plaintiff is suing for </a:t>
            </a:r>
            <a:r>
              <a:rPr lang="en-US" sz="2400">
                <a:solidFill>
                  <a:srgbClr val="FFFF00"/>
                </a:solidFill>
              </a:rPr>
              <a:t>$2,500 or less</a:t>
            </a:r>
            <a:r>
              <a:rPr lang="en-US" sz="2400"/>
              <a:t>, the</a:t>
            </a:r>
            <a:r>
              <a:rPr lang="en-US" sz="2400">
                <a:solidFill>
                  <a:srgbClr val="FFFFFF"/>
                </a:solidFill>
              </a:rPr>
              <a:t> </a:t>
            </a:r>
            <a:r>
              <a:rPr lang="en-US" sz="2400"/>
              <a:t>court </a:t>
            </a:r>
            <a:r>
              <a:rPr lang="en-US" sz="2400">
                <a:solidFill>
                  <a:srgbClr val="FFFFFF"/>
                </a:solidFill>
              </a:rPr>
              <a:t>simply mails the </a:t>
            </a:r>
            <a:r>
              <a:rPr lang="en-US" sz="2400"/>
              <a:t>defendant</a:t>
            </a:r>
            <a:r>
              <a:rPr lang="en-US" sz="2400">
                <a:solidFill>
                  <a:srgbClr val="FFFFFF"/>
                </a:solidFill>
              </a:rPr>
              <a:t> </a:t>
            </a:r>
            <a:r>
              <a:rPr lang="en-US" sz="2400"/>
              <a:t>the Statement of Claim &amp; Summons by first class mail.</a:t>
            </a:r>
            <a:endParaRPr lang="en-US" sz="2400">
              <a:ea typeface="Calibri"/>
              <a:cs typeface="Calibri"/>
            </a:endParaRPr>
          </a:p>
          <a:p>
            <a:pPr lvl="1">
              <a:spcAft>
                <a:spcPts val="0"/>
              </a:spcAft>
              <a:buClr>
                <a:srgbClr val="FFFFFF"/>
              </a:buClr>
              <a:buFont typeface="Arial,Sans-Serif"/>
              <a:defRPr/>
            </a:pPr>
            <a:r>
              <a:rPr lang="en-US" sz="2100"/>
              <a:t>no Affidavit of Service is required</a:t>
            </a:r>
            <a:endParaRPr lang="en-US" sz="2100">
              <a:ea typeface="Calibri"/>
              <a:cs typeface="Calibri"/>
            </a:endParaRPr>
          </a:p>
          <a:p>
            <a:pPr>
              <a:spcAft>
                <a:spcPts val="0"/>
              </a:spcAft>
              <a:buClr>
                <a:srgbClr val="FFFFFF"/>
              </a:buClr>
              <a:buFont typeface="Arial,Sans-Serif"/>
              <a:defRPr/>
            </a:pPr>
            <a:r>
              <a:rPr lang="en-US" sz="2400"/>
              <a:t>If a plaintiff is suing for </a:t>
            </a:r>
            <a:r>
              <a:rPr lang="en-US" sz="2400">
                <a:solidFill>
                  <a:srgbClr val="FFFF00"/>
                </a:solidFill>
              </a:rPr>
              <a:t>more than $2,500</a:t>
            </a:r>
            <a:r>
              <a:rPr lang="en-US" sz="2400"/>
              <a:t>, the defendant must be either personally served or served via certified mail. </a:t>
            </a:r>
            <a:endParaRPr lang="en-US" sz="2400">
              <a:ea typeface="Calibri"/>
              <a:cs typeface="Calibri"/>
            </a:endParaRPr>
          </a:p>
          <a:p>
            <a:pPr lvl="1">
              <a:spcAft>
                <a:spcPts val="0"/>
              </a:spcAft>
              <a:buClr>
                <a:srgbClr val="FFFFFF"/>
              </a:buClr>
              <a:buFont typeface="Arial,Sans-Serif"/>
              <a:defRPr/>
            </a:pPr>
            <a:r>
              <a:rPr lang="en-US" sz="2100"/>
              <a:t>Affidavit of Service must be filed.</a:t>
            </a:r>
          </a:p>
          <a:p>
            <a:pPr eaLnBrk="1" hangingPunct="1">
              <a:defRPr/>
            </a:pPr>
            <a:endParaRPr lang="en-US"/>
          </a:p>
        </p:txBody>
      </p:sp>
      <p:sp>
        <p:nvSpPr>
          <p:cNvPr id="7" name="Text Placeholder 6">
            <a:extLst>
              <a:ext uri="{FF2B5EF4-FFF2-40B4-BE49-F238E27FC236}">
                <a16:creationId xmlns:a16="http://schemas.microsoft.com/office/drawing/2014/main" id="{04085A4F-B561-926A-CB0A-AB0C7BA83347}"/>
              </a:ext>
            </a:extLst>
          </p:cNvPr>
          <p:cNvSpPr>
            <a:spLocks noGrp="1"/>
          </p:cNvSpPr>
          <p:nvPr>
            <p:ph type="body" sz="quarter" idx="3"/>
          </p:nvPr>
        </p:nvSpPr>
        <p:spPr>
          <a:xfrm>
            <a:off x="4731997" y="1529335"/>
            <a:ext cx="3518480" cy="576262"/>
          </a:xfrm>
        </p:spPr>
        <p:txBody>
          <a:bodyPr/>
          <a:lstStyle/>
          <a:p>
            <a:pPr eaLnBrk="1" hangingPunct="1">
              <a:defRPr/>
            </a:pPr>
            <a:r>
              <a:rPr lang="en-US"/>
              <a:t>District Court…</a:t>
            </a:r>
          </a:p>
        </p:txBody>
      </p:sp>
      <p:sp>
        <p:nvSpPr>
          <p:cNvPr id="8" name="Content Placeholder 7">
            <a:extLst>
              <a:ext uri="{FF2B5EF4-FFF2-40B4-BE49-F238E27FC236}">
                <a16:creationId xmlns:a16="http://schemas.microsoft.com/office/drawing/2014/main" id="{ACE36EDF-B181-183E-0A62-0152CE5BEDD9}"/>
              </a:ext>
            </a:extLst>
          </p:cNvPr>
          <p:cNvSpPr>
            <a:spLocks noGrp="1"/>
          </p:cNvSpPr>
          <p:nvPr>
            <p:ph sz="quarter" idx="4"/>
          </p:nvPr>
        </p:nvSpPr>
        <p:spPr>
          <a:xfrm>
            <a:off x="4500059" y="2431790"/>
            <a:ext cx="3886116" cy="3902202"/>
          </a:xfrm>
        </p:spPr>
        <p:txBody>
          <a:bodyPr>
            <a:normAutofit fontScale="85000" lnSpcReduction="20000"/>
          </a:bodyPr>
          <a:lstStyle/>
          <a:p>
            <a:pPr>
              <a:spcAft>
                <a:spcPts val="0"/>
              </a:spcAft>
              <a:buFont typeface="Arial,Sans-Serif"/>
              <a:defRPr/>
            </a:pPr>
            <a:r>
              <a:rPr lang="en-US" sz="2400"/>
              <a:t>To start a lawsuit, the defendant usually must be personally served.</a:t>
            </a:r>
            <a:endParaRPr lang="en-US" sz="2400">
              <a:ea typeface="Calibri"/>
              <a:cs typeface="Calibri"/>
            </a:endParaRPr>
          </a:p>
          <a:p>
            <a:pPr>
              <a:spcAft>
                <a:spcPts val="0"/>
              </a:spcAft>
              <a:buClr>
                <a:srgbClr val="FFFFFF"/>
              </a:buClr>
              <a:buFont typeface="Arial,Sans-Serif"/>
              <a:defRPr/>
            </a:pPr>
            <a:r>
              <a:rPr lang="en-US" sz="2400"/>
              <a:t>A defendant can be served via first class mail only if the defendant consents to be served by mail by singing an </a:t>
            </a:r>
            <a:r>
              <a:rPr lang="en-US" sz="2400" i="1"/>
              <a:t>Acknowledgment of Service</a:t>
            </a:r>
            <a:r>
              <a:rPr lang="en-US" sz="2400"/>
              <a:t>.</a:t>
            </a:r>
            <a:endParaRPr lang="en-US" sz="2400">
              <a:ea typeface="Calibri"/>
              <a:cs typeface="Calibri"/>
            </a:endParaRPr>
          </a:p>
          <a:p>
            <a:pPr>
              <a:spcAft>
                <a:spcPts val="0"/>
              </a:spcAft>
              <a:buClr>
                <a:srgbClr val="FFFFFF"/>
              </a:buClr>
              <a:buFont typeface="Arial,Sans-Serif"/>
              <a:defRPr/>
            </a:pPr>
            <a:r>
              <a:rPr lang="en-US" sz="2400"/>
              <a:t>If the defendant can’t be found, the defendant can be served via “Service By Publication” though rarely is this advisable in a clinic setting.</a:t>
            </a:r>
          </a:p>
        </p:txBody>
      </p:sp>
    </p:spTree>
    <p:extLst>
      <p:ext uri="{BB962C8B-B14F-4D97-AF65-F5344CB8AC3E}">
        <p14:creationId xmlns:p14="http://schemas.microsoft.com/office/powerpoint/2010/main" val="188220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C67A8318-982D-0697-A97D-C8BF7184C0A5}"/>
              </a:ext>
            </a:extLst>
          </p:cNvPr>
          <p:cNvSpPr>
            <a:spLocks noGrp="1"/>
          </p:cNvSpPr>
          <p:nvPr>
            <p:ph type="title"/>
          </p:nvPr>
        </p:nvSpPr>
        <p:spPr>
          <a:xfrm>
            <a:off x="514351" y="609600"/>
            <a:ext cx="4711700" cy="1456267"/>
          </a:xfrm>
        </p:spPr>
        <p:txBody>
          <a:bodyPr>
            <a:normAutofit/>
          </a:bodyPr>
          <a:lstStyle/>
          <a:p>
            <a:pPr>
              <a:defRPr/>
            </a:pPr>
            <a:r>
              <a:rPr lang="en-US">
                <a:solidFill>
                  <a:srgbClr val="FFFF00"/>
                </a:solidFill>
              </a:rPr>
              <a:t>Conciliation Court is the BEST place for a </a:t>
            </a:r>
            <a:br>
              <a:rPr lang="en-US">
                <a:solidFill>
                  <a:srgbClr val="FFFF00"/>
                </a:solidFill>
              </a:rPr>
            </a:br>
            <a:r>
              <a:rPr lang="en-US" i="1">
                <a:solidFill>
                  <a:srgbClr val="FFFF00"/>
                </a:solidFill>
              </a:rPr>
              <a:t>pro se </a:t>
            </a:r>
            <a:r>
              <a:rPr lang="en-US">
                <a:solidFill>
                  <a:srgbClr val="FFFF00"/>
                </a:solidFill>
              </a:rPr>
              <a:t>party to sue</a:t>
            </a:r>
          </a:p>
        </p:txBody>
      </p:sp>
      <p:sp>
        <p:nvSpPr>
          <p:cNvPr id="31746" name="Rectangle 3">
            <a:extLst>
              <a:ext uri="{FF2B5EF4-FFF2-40B4-BE49-F238E27FC236}">
                <a16:creationId xmlns:a16="http://schemas.microsoft.com/office/drawing/2014/main" id="{2EB4E680-9845-5364-87A1-F67136CA6C98}"/>
              </a:ext>
            </a:extLst>
          </p:cNvPr>
          <p:cNvSpPr>
            <a:spLocks noGrp="1"/>
          </p:cNvSpPr>
          <p:nvPr>
            <p:ph idx="1"/>
          </p:nvPr>
        </p:nvSpPr>
        <p:spPr>
          <a:xfrm>
            <a:off x="514351" y="2142067"/>
            <a:ext cx="4711700" cy="3649133"/>
          </a:xfrm>
        </p:spPr>
        <p:txBody>
          <a:bodyPr>
            <a:normAutofit/>
          </a:bodyPr>
          <a:lstStyle/>
          <a:p>
            <a:pPr>
              <a:defRPr/>
            </a:pPr>
            <a:r>
              <a:rPr lang="en-US" sz="2000"/>
              <a:t>Conciliation Court lawsuits don’t involve much paperwork. </a:t>
            </a:r>
            <a:endParaRPr lang="en-US" sz="2000">
              <a:ea typeface="Calibri"/>
              <a:cs typeface="Calibri"/>
            </a:endParaRPr>
          </a:p>
          <a:p>
            <a:pPr>
              <a:defRPr/>
            </a:pPr>
            <a:r>
              <a:rPr lang="en-US" sz="2000"/>
              <a:t>Defendants who are sued don’t need to serve an Answer.  They just need to show up at the (usually Zoom) hearing in order to defend themselves.</a:t>
            </a:r>
            <a:endParaRPr lang="en-US" sz="2000">
              <a:ea typeface="Calibri"/>
              <a:cs typeface="Calibri"/>
            </a:endParaRPr>
          </a:p>
          <a:p>
            <a:pPr>
              <a:defRPr/>
            </a:pPr>
            <a:r>
              <a:rPr lang="en-US" sz="2000"/>
              <a:t>The lack of a written Answer may give Plaintiffs an inherent advantage.</a:t>
            </a:r>
            <a:endParaRPr lang="en-US" sz="2000">
              <a:ea typeface="Calibri"/>
              <a:cs typeface="Calibri"/>
            </a:endParaRPr>
          </a:p>
          <a:p>
            <a:pPr>
              <a:defRPr/>
            </a:pPr>
            <a:r>
              <a:rPr lang="en-US" sz="2000"/>
              <a:t>There is no discovery phase.</a:t>
            </a:r>
          </a:p>
        </p:txBody>
      </p:sp>
      <p:pic>
        <p:nvPicPr>
          <p:cNvPr id="31750" name="Graphic 31749" descr="Judge">
            <a:extLst>
              <a:ext uri="{FF2B5EF4-FFF2-40B4-BE49-F238E27FC236}">
                <a16:creationId xmlns:a16="http://schemas.microsoft.com/office/drawing/2014/main" id="{2AEEF8C7-81BA-24FF-B00C-2073AC3642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3202" y="2098757"/>
            <a:ext cx="2584285" cy="258428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E360FF-1DD8-4327-56BC-D94290A69DD2}"/>
              </a:ext>
            </a:extLst>
          </p:cNvPr>
          <p:cNvSpPr>
            <a:spLocks noGrp="1"/>
          </p:cNvSpPr>
          <p:nvPr>
            <p:ph type="title"/>
          </p:nvPr>
        </p:nvSpPr>
        <p:spPr>
          <a:xfrm>
            <a:off x="530268" y="1724416"/>
            <a:ext cx="7772400" cy="662706"/>
          </a:xfrm>
        </p:spPr>
        <p:txBody>
          <a:bodyPr/>
          <a:lstStyle/>
          <a:p>
            <a:pPr algn="ctr" eaLnBrk="1" hangingPunct="1">
              <a:defRPr/>
            </a:pPr>
            <a:r>
              <a:rPr lang="en-US"/>
              <a:t>Analogize to TV shows!</a:t>
            </a:r>
          </a:p>
        </p:txBody>
      </p:sp>
      <p:sp>
        <p:nvSpPr>
          <p:cNvPr id="8" name="Text Placeholder 7">
            <a:extLst>
              <a:ext uri="{FF2B5EF4-FFF2-40B4-BE49-F238E27FC236}">
                <a16:creationId xmlns:a16="http://schemas.microsoft.com/office/drawing/2014/main" id="{2730A3F4-001A-98DF-B3E7-CC108199C5FA}"/>
              </a:ext>
            </a:extLst>
          </p:cNvPr>
          <p:cNvSpPr>
            <a:spLocks noGrp="1"/>
          </p:cNvSpPr>
          <p:nvPr>
            <p:ph type="body" idx="1"/>
          </p:nvPr>
        </p:nvSpPr>
        <p:spPr>
          <a:xfrm>
            <a:off x="533400" y="352816"/>
            <a:ext cx="7772400" cy="1500188"/>
          </a:xfrm>
        </p:spPr>
        <p:txBody>
          <a:bodyPr/>
          <a:lstStyle/>
          <a:p>
            <a:pPr algn="ctr" eaLnBrk="1" hangingPunct="1">
              <a:defRPr/>
            </a:pPr>
            <a:r>
              <a:rPr lang="en-US" sz="2800">
                <a:solidFill>
                  <a:srgbClr val="FFFF00"/>
                </a:solidFill>
              </a:rPr>
              <a:t>How do I explain the differences between Conciliation Court and District Court to a client?  </a:t>
            </a:r>
          </a:p>
          <a:p>
            <a:pPr>
              <a:defRPr/>
            </a:pPr>
            <a:endParaRPr lang="en-US"/>
          </a:p>
        </p:txBody>
      </p:sp>
      <p:pic>
        <p:nvPicPr>
          <p:cNvPr id="3" name="Picture 2" descr="A person in a black gown&#10;&#10;Description automatically generated">
            <a:extLst>
              <a:ext uri="{FF2B5EF4-FFF2-40B4-BE49-F238E27FC236}">
                <a16:creationId xmlns:a16="http://schemas.microsoft.com/office/drawing/2014/main" id="{AC4BF117-D684-317B-991C-533BE70AC3BC}"/>
              </a:ext>
            </a:extLst>
          </p:cNvPr>
          <p:cNvPicPr>
            <a:picLocks noChangeAspect="1"/>
          </p:cNvPicPr>
          <p:nvPr/>
        </p:nvPicPr>
        <p:blipFill>
          <a:blip r:embed="rId2"/>
          <a:srcRect/>
          <a:stretch>
            <a:fillRect/>
          </a:stretch>
        </p:blipFill>
        <p:spPr bwMode="auto">
          <a:xfrm>
            <a:off x="1073356" y="2756647"/>
            <a:ext cx="2247914" cy="331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ouple of men in suits&#10;&#10;Description automatically generated">
            <a:extLst>
              <a:ext uri="{FF2B5EF4-FFF2-40B4-BE49-F238E27FC236}">
                <a16:creationId xmlns:a16="http://schemas.microsoft.com/office/drawing/2014/main" id="{DFC1F2C6-9C70-0D39-C5D2-81B3B19B9C7D}"/>
              </a:ext>
            </a:extLst>
          </p:cNvPr>
          <p:cNvPicPr>
            <a:picLocks noChangeAspect="1"/>
          </p:cNvPicPr>
          <p:nvPr/>
        </p:nvPicPr>
        <p:blipFill>
          <a:blip r:embed="rId3"/>
          <a:srcRect/>
          <a:stretch>
            <a:fillRect/>
          </a:stretch>
        </p:blipFill>
        <p:spPr bwMode="auto">
          <a:xfrm>
            <a:off x="5757236" y="2754727"/>
            <a:ext cx="2462464" cy="33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5C89D664-BE23-D083-4BDF-E23565F0034B}"/>
              </a:ext>
            </a:extLst>
          </p:cNvPr>
          <p:cNvSpPr txBox="1"/>
          <p:nvPr/>
        </p:nvSpPr>
        <p:spPr>
          <a:xfrm>
            <a:off x="4120256" y="4114379"/>
            <a:ext cx="71653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l"/>
            <a:r>
              <a:rPr lang="en-US" sz="3200" dirty="0">
                <a:latin typeface="Garamond"/>
              </a:rPr>
              <a:t>Vs.</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DEF7-270C-FC79-7451-B05F9688A5C0}"/>
              </a:ext>
            </a:extLst>
          </p:cNvPr>
          <p:cNvSpPr>
            <a:spLocks noGrp="1"/>
          </p:cNvSpPr>
          <p:nvPr>
            <p:ph type="title" idx="4294967295"/>
          </p:nvPr>
        </p:nvSpPr>
        <p:spPr>
          <a:xfrm>
            <a:off x="0" y="274638"/>
            <a:ext cx="8229600" cy="1143000"/>
          </a:xfrm>
        </p:spPr>
        <p:txBody>
          <a:bodyPr/>
          <a:lstStyle/>
          <a:p>
            <a:pPr>
              <a:defRPr/>
            </a:pPr>
            <a:r>
              <a:rPr lang="en-US"/>
              <a:t> </a:t>
            </a:r>
          </a:p>
        </p:txBody>
      </p:sp>
      <p:sp>
        <p:nvSpPr>
          <p:cNvPr id="3" name="Content Placeholder 2">
            <a:extLst>
              <a:ext uri="{FF2B5EF4-FFF2-40B4-BE49-F238E27FC236}">
                <a16:creationId xmlns:a16="http://schemas.microsoft.com/office/drawing/2014/main" id="{1CCAD319-06BC-61E5-7CB7-A55AF692D391}"/>
              </a:ext>
            </a:extLst>
          </p:cNvPr>
          <p:cNvSpPr>
            <a:spLocks noGrp="1"/>
          </p:cNvSpPr>
          <p:nvPr>
            <p:ph idx="4294967295"/>
          </p:nvPr>
        </p:nvSpPr>
        <p:spPr>
          <a:xfrm>
            <a:off x="647178" y="661948"/>
            <a:ext cx="7582422" cy="3969560"/>
          </a:xfrm>
        </p:spPr>
        <p:txBody>
          <a:bodyPr/>
          <a:lstStyle/>
          <a:p>
            <a:pPr algn="ctr">
              <a:buNone/>
              <a:defRPr/>
            </a:pPr>
            <a:r>
              <a:rPr lang="en-US" sz="7200">
                <a:solidFill>
                  <a:srgbClr val="FFFF00"/>
                </a:solidFill>
              </a:rPr>
              <a:t>SHOULD A CLIENT SUE?</a:t>
            </a:r>
            <a:endParaRPr lang="en-US"/>
          </a:p>
        </p:txBody>
      </p:sp>
      <p:pic>
        <p:nvPicPr>
          <p:cNvPr id="5" name="Picture 5" descr="money justice.jpg">
            <a:extLst>
              <a:ext uri="{FF2B5EF4-FFF2-40B4-BE49-F238E27FC236}">
                <a16:creationId xmlns:a16="http://schemas.microsoft.com/office/drawing/2014/main" id="{3B84B266-2CD5-A9F1-85B7-1C81241A4E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9540" y="4651075"/>
            <a:ext cx="2286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3219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8549-FB0F-4C67-8035-79A7F2B38BA0}"/>
              </a:ext>
            </a:extLst>
          </p:cNvPr>
          <p:cNvSpPr>
            <a:spLocks noGrp="1"/>
          </p:cNvSpPr>
          <p:nvPr>
            <p:ph type="title"/>
          </p:nvPr>
        </p:nvSpPr>
        <p:spPr/>
        <p:txBody>
          <a:bodyPr/>
          <a:lstStyle/>
          <a:p>
            <a:pPr>
              <a:defRPr/>
            </a:pPr>
            <a:r>
              <a:rPr lang="en-US"/>
              <a:t>Collectability is Question #1</a:t>
            </a:r>
          </a:p>
        </p:txBody>
      </p:sp>
      <p:sp>
        <p:nvSpPr>
          <p:cNvPr id="4" name="Content Placeholder 3">
            <a:extLst>
              <a:ext uri="{FF2B5EF4-FFF2-40B4-BE49-F238E27FC236}">
                <a16:creationId xmlns:a16="http://schemas.microsoft.com/office/drawing/2014/main" id="{ED3490C2-FB17-B5C1-0F49-11BE473A2293}"/>
              </a:ext>
            </a:extLst>
          </p:cNvPr>
          <p:cNvSpPr>
            <a:spLocks noGrp="1"/>
          </p:cNvSpPr>
          <p:nvPr>
            <p:ph sz="half" idx="1"/>
          </p:nvPr>
        </p:nvSpPr>
        <p:spPr/>
        <p:txBody>
          <a:bodyPr/>
          <a:lstStyle/>
          <a:p>
            <a:pPr>
              <a:defRPr/>
            </a:pPr>
            <a:r>
              <a:rPr lang="en-US">
                <a:solidFill>
                  <a:srgbClr val="FFFF00"/>
                </a:solidFill>
              </a:rPr>
              <a:t>Assessing the likelihood that the opposing side can or will pay</a:t>
            </a:r>
            <a:r>
              <a:rPr lang="en-US"/>
              <a:t> (i.e., has income or assets that can be garnished or levied) in order to satisfy the judgment, </a:t>
            </a:r>
            <a:r>
              <a:rPr lang="en-US">
                <a:solidFill>
                  <a:srgbClr val="FFFF00"/>
                </a:solidFill>
              </a:rPr>
              <a:t>should be the first step when deciding whether to sue.  </a:t>
            </a:r>
          </a:p>
          <a:p>
            <a:pPr>
              <a:defRPr/>
            </a:pPr>
            <a:endParaRPr lang="en-US"/>
          </a:p>
        </p:txBody>
      </p:sp>
      <p:pic>
        <p:nvPicPr>
          <p:cNvPr id="18436" name="Content Placeholder 5" descr="shutterstock_91805879.jpg">
            <a:extLst>
              <a:ext uri="{FF2B5EF4-FFF2-40B4-BE49-F238E27FC236}">
                <a16:creationId xmlns:a16="http://schemas.microsoft.com/office/drawing/2014/main" id="{74F5F396-CF37-A9C2-79CA-078300BD2D4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2209800"/>
            <a:ext cx="3048000" cy="2286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39168-5A10-D7DC-146B-48D0DEF1C6CD}"/>
              </a:ext>
            </a:extLst>
          </p:cNvPr>
          <p:cNvSpPr>
            <a:spLocks noGrp="1"/>
          </p:cNvSpPr>
          <p:nvPr>
            <p:ph type="title"/>
          </p:nvPr>
        </p:nvSpPr>
        <p:spPr>
          <a:xfrm>
            <a:off x="926926" y="442587"/>
            <a:ext cx="7772400" cy="1456267"/>
          </a:xfrm>
        </p:spPr>
        <p:txBody>
          <a:bodyPr/>
          <a:lstStyle/>
          <a:p>
            <a:pPr>
              <a:defRPr/>
            </a:pPr>
            <a:r>
              <a:rPr lang="en-US" sz="3600">
                <a:solidFill>
                  <a:srgbClr val="FFFF00"/>
                </a:solidFill>
              </a:rPr>
              <a:t>Winning a judgment is not the same thing as collecting on a judgment!</a:t>
            </a:r>
          </a:p>
        </p:txBody>
      </p:sp>
      <p:sp>
        <p:nvSpPr>
          <p:cNvPr id="5" name="Content Placeholder 4">
            <a:extLst>
              <a:ext uri="{FF2B5EF4-FFF2-40B4-BE49-F238E27FC236}">
                <a16:creationId xmlns:a16="http://schemas.microsoft.com/office/drawing/2014/main" id="{98CB5B6C-0305-2AB8-D3A2-EBA8D2368869}"/>
              </a:ext>
            </a:extLst>
          </p:cNvPr>
          <p:cNvSpPr>
            <a:spLocks noGrp="1"/>
          </p:cNvSpPr>
          <p:nvPr>
            <p:ph idx="1"/>
          </p:nvPr>
        </p:nvSpPr>
        <p:spPr>
          <a:xfrm>
            <a:off x="457200" y="2142068"/>
            <a:ext cx="5528154" cy="4264996"/>
          </a:xfrm>
        </p:spPr>
        <p:txBody>
          <a:bodyPr>
            <a:normAutofit lnSpcReduction="10000"/>
          </a:bodyPr>
          <a:lstStyle/>
          <a:p>
            <a:pPr>
              <a:defRPr/>
            </a:pPr>
            <a:r>
              <a:rPr lang="en-US" sz="2400"/>
              <a:t>Most clients do not understand that </a:t>
            </a:r>
            <a:r>
              <a:rPr lang="en-US" sz="2400">
                <a:solidFill>
                  <a:srgbClr val="FFFF00"/>
                </a:solidFill>
              </a:rPr>
              <a:t>the court is not a collection agency</a:t>
            </a:r>
            <a:r>
              <a:rPr lang="en-US" sz="2400"/>
              <a:t>, and the client alone is responsible for all aspects of collecting on the judgment.  </a:t>
            </a:r>
          </a:p>
          <a:p>
            <a:pPr eaLnBrk="1" hangingPunct="1">
              <a:defRPr/>
            </a:pPr>
            <a:r>
              <a:rPr lang="en-US" sz="2400"/>
              <a:t>Many judgment creditors become angry when they finally realize that all of their efforts to win a judgment were for naught if the judgment debtor is judgment proof, goes bankrupt, or is a business or corporation that is inoperative.  </a:t>
            </a:r>
          </a:p>
          <a:p>
            <a:pPr>
              <a:defRPr/>
            </a:pPr>
            <a:endParaRPr lang="en-US"/>
          </a:p>
        </p:txBody>
      </p:sp>
      <p:pic>
        <p:nvPicPr>
          <p:cNvPr id="17412" name="Picture 5" descr="money.jpg">
            <a:extLst>
              <a:ext uri="{FF2B5EF4-FFF2-40B4-BE49-F238E27FC236}">
                <a16:creationId xmlns:a16="http://schemas.microsoft.com/office/drawing/2014/main" id="{F2BB5B49-2B61-7627-6C86-A2E6CA8F9D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2972" y="316177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463A-EF97-035D-FB55-8224D959492D}"/>
              </a:ext>
            </a:extLst>
          </p:cNvPr>
          <p:cNvSpPr>
            <a:spLocks noGrp="1"/>
          </p:cNvSpPr>
          <p:nvPr>
            <p:ph type="title"/>
          </p:nvPr>
        </p:nvSpPr>
        <p:spPr>
          <a:xfrm>
            <a:off x="687238" y="480205"/>
            <a:ext cx="7772400" cy="1456267"/>
          </a:xfrm>
        </p:spPr>
        <p:txBody>
          <a:bodyPr/>
          <a:lstStyle/>
          <a:p>
            <a:pPr>
              <a:defRPr/>
            </a:pPr>
            <a:r>
              <a:rPr lang="en-US" sz="4000">
                <a:solidFill>
                  <a:srgbClr val="FFFF00"/>
                </a:solidFill>
              </a:rPr>
              <a:t>Suing Can Take A Very Long Time!</a:t>
            </a:r>
          </a:p>
        </p:txBody>
      </p:sp>
      <p:sp>
        <p:nvSpPr>
          <p:cNvPr id="3" name="Content Placeholder 2">
            <a:extLst>
              <a:ext uri="{FF2B5EF4-FFF2-40B4-BE49-F238E27FC236}">
                <a16:creationId xmlns:a16="http://schemas.microsoft.com/office/drawing/2014/main" id="{CF990A0C-59FD-B0B6-B474-6FFBAC2F5655}"/>
              </a:ext>
            </a:extLst>
          </p:cNvPr>
          <p:cNvSpPr>
            <a:spLocks noGrp="1"/>
          </p:cNvSpPr>
          <p:nvPr>
            <p:ph sz="half" idx="1"/>
          </p:nvPr>
        </p:nvSpPr>
        <p:spPr/>
        <p:txBody>
          <a:bodyPr>
            <a:normAutofit fontScale="92500" lnSpcReduction="10000"/>
          </a:bodyPr>
          <a:lstStyle/>
          <a:p>
            <a:pPr>
              <a:defRPr/>
            </a:pPr>
            <a:r>
              <a:rPr lang="en-US" sz="2400"/>
              <a:t>A Conciliation Court case filed today will not have a hearing for about 3 months.</a:t>
            </a:r>
          </a:p>
          <a:p>
            <a:pPr>
              <a:defRPr/>
            </a:pPr>
            <a:r>
              <a:rPr lang="en-US" sz="2400"/>
              <a:t>District Court lawsuits may go on for months or more than a year before a trail.  Complying with a judge’s Scheduling Order just to make it to a trial may be difficult.</a:t>
            </a:r>
          </a:p>
        </p:txBody>
      </p:sp>
      <p:sp>
        <p:nvSpPr>
          <p:cNvPr id="6" name="Content Placeholder 5">
            <a:extLst>
              <a:ext uri="{FF2B5EF4-FFF2-40B4-BE49-F238E27FC236}">
                <a16:creationId xmlns:a16="http://schemas.microsoft.com/office/drawing/2014/main" id="{3D651E36-4E67-4832-8786-CB484B9FA3BC}"/>
              </a:ext>
            </a:extLst>
          </p:cNvPr>
          <p:cNvSpPr>
            <a:spLocks noGrp="1"/>
          </p:cNvSpPr>
          <p:nvPr>
            <p:ph sz="half" idx="2"/>
          </p:nvPr>
        </p:nvSpPr>
        <p:spPr>
          <a:xfrm>
            <a:off x="4416553" y="2055804"/>
            <a:ext cx="4301878" cy="3735397"/>
          </a:xfrm>
        </p:spPr>
        <p:txBody>
          <a:bodyPr>
            <a:normAutofit fontScale="92500" lnSpcReduction="10000"/>
          </a:bodyPr>
          <a:lstStyle/>
          <a:p>
            <a:pPr>
              <a:defRPr/>
            </a:pPr>
            <a:r>
              <a:rPr lang="en-US" sz="2400"/>
              <a:t>For example, on 03/27/2008, VLN helped a client file a Conciliation Court lawsuit for return of her $300 security deposit</a:t>
            </a:r>
          </a:p>
          <a:p>
            <a:pPr>
              <a:defRPr/>
            </a:pPr>
            <a:r>
              <a:rPr lang="en-US" sz="2400"/>
              <a:t>After winning a judgment on 08/05/2008, the landlord appealed to District Court.</a:t>
            </a:r>
          </a:p>
          <a:p>
            <a:pPr>
              <a:defRPr/>
            </a:pPr>
            <a:r>
              <a:rPr lang="en-US" sz="2400"/>
              <a:t>Two years, much litigation and a court trial later, the District Court finally entered judgment in favor of the client on 08/06/2010.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467D571-B1AC-41D5-242E-57FD4F1E11C2}"/>
              </a:ext>
            </a:extLst>
          </p:cNvPr>
          <p:cNvSpPr>
            <a:spLocks noGrp="1" noRot="1" noChangeArrowheads="1"/>
          </p:cNvSpPr>
          <p:nvPr>
            <p:ph type="title"/>
          </p:nvPr>
        </p:nvSpPr>
        <p:spPr/>
        <p:txBody>
          <a:bodyPr/>
          <a:lstStyle/>
          <a:p>
            <a:pPr eaLnBrk="1" hangingPunct="1">
              <a:defRPr/>
            </a:pPr>
            <a:r>
              <a:rPr lang="en-US" sz="4000">
                <a:solidFill>
                  <a:srgbClr val="FFFF00"/>
                </a:solidFill>
              </a:rPr>
              <a:t>Training Outline</a:t>
            </a:r>
            <a:br>
              <a:rPr lang="en-US" sz="4000"/>
            </a:br>
            <a:endParaRPr lang="en-US" sz="4000"/>
          </a:p>
        </p:txBody>
      </p:sp>
      <p:sp>
        <p:nvSpPr>
          <p:cNvPr id="16387" name="Rectangle 3">
            <a:extLst>
              <a:ext uri="{FF2B5EF4-FFF2-40B4-BE49-F238E27FC236}">
                <a16:creationId xmlns:a16="http://schemas.microsoft.com/office/drawing/2014/main" id="{53F88A50-BCCB-BB27-4680-703A51B2D6C9}"/>
              </a:ext>
            </a:extLst>
          </p:cNvPr>
          <p:cNvSpPr>
            <a:spLocks noGrp="1" noChangeArrowheads="1"/>
          </p:cNvSpPr>
          <p:nvPr>
            <p:ph idx="1"/>
          </p:nvPr>
        </p:nvSpPr>
        <p:spPr>
          <a:xfrm>
            <a:off x="853858" y="1609066"/>
            <a:ext cx="7772400" cy="4532895"/>
          </a:xfrm>
        </p:spPr>
        <p:txBody>
          <a:bodyPr>
            <a:normAutofit fontScale="92500" lnSpcReduction="10000"/>
          </a:bodyPr>
          <a:lstStyle/>
          <a:p>
            <a:pPr marL="812800" indent="-812800" eaLnBrk="1" hangingPunct="1">
              <a:lnSpc>
                <a:spcPct val="80000"/>
              </a:lnSpc>
              <a:buFont typeface="Wingdings" panose="05000000000000000000" pitchFamily="2" charset="2"/>
              <a:buAutoNum type="romanUcPeriod"/>
              <a:defRPr/>
            </a:pPr>
            <a:endParaRPr lang="en-US" sz="1800"/>
          </a:p>
          <a:p>
            <a:pPr marL="812800" indent="-812800" eaLnBrk="1" hangingPunct="1">
              <a:lnSpc>
                <a:spcPct val="80000"/>
              </a:lnSpc>
              <a:buFont typeface="+mj-lt"/>
              <a:buAutoNum type="arabicPeriod"/>
              <a:defRPr/>
            </a:pPr>
            <a:r>
              <a:rPr lang="en-US" sz="2400" dirty="0"/>
              <a:t>LAP Clinic Overview</a:t>
            </a:r>
            <a:endParaRPr lang="en-US" sz="2400" dirty="0">
              <a:ea typeface="Calibri"/>
              <a:cs typeface="Calibri"/>
            </a:endParaRPr>
          </a:p>
          <a:p>
            <a:pPr marL="812800" indent="-812800" eaLnBrk="1" hangingPunct="1">
              <a:lnSpc>
                <a:spcPct val="80000"/>
              </a:lnSpc>
              <a:buFont typeface="+mj-lt"/>
              <a:buAutoNum type="arabicPeriod"/>
              <a:defRPr/>
            </a:pPr>
            <a:r>
              <a:rPr lang="en-US" sz="2400" dirty="0"/>
              <a:t>What Makes a Great Clinic Attorney?</a:t>
            </a:r>
            <a:endParaRPr lang="en-US" sz="2400" dirty="0">
              <a:ea typeface="Calibri"/>
              <a:cs typeface="Calibri"/>
            </a:endParaRPr>
          </a:p>
          <a:p>
            <a:pPr marL="812800" indent="-812800" eaLnBrk="1" hangingPunct="1">
              <a:lnSpc>
                <a:spcPct val="80000"/>
              </a:lnSpc>
              <a:buAutoNum type="arabicPeriod"/>
              <a:defRPr/>
            </a:pPr>
            <a:r>
              <a:rPr lang="en-US" sz="2400" dirty="0"/>
              <a:t>Conciliation Court vs. District Court</a:t>
            </a:r>
            <a:endParaRPr lang="en-US" sz="2400" dirty="0">
              <a:ea typeface="Calibri"/>
              <a:cs typeface="Calibri"/>
            </a:endParaRPr>
          </a:p>
          <a:p>
            <a:pPr marL="812800" indent="-812800">
              <a:lnSpc>
                <a:spcPct val="80000"/>
              </a:lnSpc>
              <a:buAutoNum type="arabicPeriod"/>
              <a:defRPr/>
            </a:pPr>
            <a:r>
              <a:rPr lang="en-US" sz="2400" dirty="0"/>
              <a:t>Should a Client Sue? </a:t>
            </a:r>
            <a:endParaRPr lang="en-US" sz="2400" dirty="0">
              <a:ea typeface="Calibri"/>
              <a:cs typeface="Calibri"/>
            </a:endParaRPr>
          </a:p>
          <a:p>
            <a:pPr marL="812800" indent="-812800">
              <a:lnSpc>
                <a:spcPct val="80000"/>
              </a:lnSpc>
              <a:buFont typeface="+mj-lt"/>
              <a:buAutoNum type="arabicPeriod"/>
              <a:defRPr/>
            </a:pPr>
            <a:r>
              <a:rPr lang="en-US" sz="2400" dirty="0"/>
              <a:t>Can a Client Sue?</a:t>
            </a:r>
            <a:endParaRPr lang="en-US" sz="2400" dirty="0">
              <a:ea typeface="Calibri" panose="020F0502020204030204"/>
              <a:cs typeface="Calibri" panose="020F0502020204030204"/>
            </a:endParaRPr>
          </a:p>
          <a:p>
            <a:pPr marL="812800" indent="-812800">
              <a:lnSpc>
                <a:spcPct val="80000"/>
              </a:lnSpc>
              <a:buClr>
                <a:srgbClr val="FFFFFF"/>
              </a:buClr>
              <a:buAutoNum type="arabicPeriod"/>
              <a:defRPr/>
            </a:pPr>
            <a:r>
              <a:rPr lang="en-US" sz="2400" dirty="0">
                <a:ea typeface="Calibri" panose="020F0502020204030204"/>
                <a:cs typeface="Calibri" panose="020F0502020204030204"/>
              </a:rPr>
              <a:t>Resources for Attorneys</a:t>
            </a:r>
            <a:endParaRPr lang="en-US" sz="2400" dirty="0"/>
          </a:p>
          <a:p>
            <a:pPr marL="812800" indent="-812800">
              <a:lnSpc>
                <a:spcPct val="80000"/>
              </a:lnSpc>
              <a:buFont typeface="+mj-lt"/>
              <a:buAutoNum type="arabicPeriod"/>
              <a:defRPr/>
            </a:pPr>
            <a:r>
              <a:rPr lang="en-US" sz="2400" dirty="0"/>
              <a:t>Commonly Seen Issues</a:t>
            </a:r>
            <a:endParaRPr lang="en-US" sz="2400" dirty="0">
              <a:ea typeface="Calibri"/>
              <a:cs typeface="Calibri"/>
            </a:endParaRPr>
          </a:p>
          <a:p>
            <a:pPr marL="1212850" lvl="1">
              <a:lnSpc>
                <a:spcPct val="80000"/>
              </a:lnSpc>
              <a:buClr>
                <a:srgbClr val="A886E0"/>
              </a:buClr>
              <a:buFont typeface="Courier New"/>
              <a:buChar char="o"/>
              <a:defRPr/>
            </a:pPr>
            <a:r>
              <a:rPr lang="en-US" sz="2000" dirty="0">
                <a:ea typeface="Calibri"/>
                <a:cs typeface="Calibri"/>
              </a:rPr>
              <a:t>Ex. 1, Security Deposit Claim</a:t>
            </a:r>
          </a:p>
          <a:p>
            <a:pPr marL="1212850" lvl="1">
              <a:lnSpc>
                <a:spcPct val="80000"/>
              </a:lnSpc>
              <a:buClr>
                <a:srgbClr val="A886E0"/>
              </a:buClr>
              <a:buFont typeface="Courier New"/>
              <a:buChar char="o"/>
              <a:defRPr/>
            </a:pPr>
            <a:r>
              <a:rPr lang="en-US" sz="2000" dirty="0"/>
              <a:t>Ex. 2, Wage Claim </a:t>
            </a:r>
            <a:endParaRPr lang="en-US" sz="2000" dirty="0">
              <a:ea typeface="Calibri"/>
              <a:cs typeface="Calibri"/>
            </a:endParaRPr>
          </a:p>
          <a:p>
            <a:pPr marL="1212850" lvl="1">
              <a:lnSpc>
                <a:spcPct val="80000"/>
              </a:lnSpc>
              <a:buClr>
                <a:srgbClr val="A886E0"/>
              </a:buClr>
              <a:buFont typeface="Courier New"/>
              <a:buChar char="o"/>
              <a:defRPr/>
            </a:pPr>
            <a:r>
              <a:rPr lang="en-US" sz="2100" dirty="0"/>
              <a:t>Ex</a:t>
            </a:r>
            <a:r>
              <a:rPr lang="en-US" sz="2100">
                <a:ea typeface="Calibri"/>
                <a:cs typeface="Calibri"/>
              </a:rPr>
              <a:t>. 3, Consumer Debt Collection Claim</a:t>
            </a:r>
            <a:endParaRPr lang="en-US" sz="2000">
              <a:ea typeface="Calibri"/>
              <a:cs typeface="Calibri"/>
            </a:endParaRPr>
          </a:p>
          <a:p>
            <a:pPr marL="1212850" lvl="1">
              <a:lnSpc>
                <a:spcPct val="80000"/>
              </a:lnSpc>
              <a:buClr>
                <a:srgbClr val="A886E0"/>
              </a:buClr>
              <a:buFont typeface="Courier New"/>
              <a:buChar char="o"/>
              <a:defRPr/>
            </a:pPr>
            <a:r>
              <a:rPr lang="en-US" sz="2000" dirty="0">
                <a:ea typeface="Calibri"/>
                <a:cs typeface="Calibri"/>
              </a:rPr>
              <a:t>Ex. 4, Car Title Issues</a:t>
            </a:r>
            <a:endParaRPr lang="en-US" sz="2000" dirty="0">
              <a:cs typeface="Calibri"/>
            </a:endParaRPr>
          </a:p>
          <a:p>
            <a:pPr marL="812800" indent="-812800" eaLnBrk="1" hangingPunct="1">
              <a:lnSpc>
                <a:spcPct val="80000"/>
              </a:lnSpc>
              <a:buFont typeface="+mj-lt"/>
              <a:buAutoNum type="arabicPeriod"/>
              <a:defRPr/>
            </a:pPr>
            <a:r>
              <a:rPr lang="en-US" sz="2400" dirty="0"/>
              <a:t>Questions/Next Steps</a:t>
            </a:r>
            <a:endParaRPr lang="en-US" sz="2400" dirty="0">
              <a:ea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3D1C6E-CA1A-2517-F130-73C102917453}"/>
              </a:ext>
            </a:extLst>
          </p:cNvPr>
          <p:cNvSpPr>
            <a:spLocks noGrp="1"/>
          </p:cNvSpPr>
          <p:nvPr>
            <p:ph type="ctrTitle"/>
          </p:nvPr>
        </p:nvSpPr>
        <p:spPr>
          <a:xfrm>
            <a:off x="696238" y="1247384"/>
            <a:ext cx="7772400" cy="1920875"/>
          </a:xfrm>
        </p:spPr>
        <p:txBody>
          <a:bodyPr>
            <a:normAutofit fontScale="90000"/>
          </a:bodyPr>
          <a:lstStyle/>
          <a:p>
            <a:pPr>
              <a:defRPr/>
            </a:pPr>
            <a:r>
              <a:rPr lang="en-US">
                <a:solidFill>
                  <a:srgbClr val="FFFF00"/>
                </a:solidFill>
              </a:rPr>
              <a:t> </a:t>
            </a:r>
            <a:br>
              <a:rPr lang="en-US">
                <a:solidFill>
                  <a:srgbClr val="FFFF00"/>
                </a:solidFill>
              </a:rPr>
            </a:br>
            <a:r>
              <a:rPr lang="en-US" sz="6000">
                <a:solidFill>
                  <a:srgbClr val="FFFF00"/>
                </a:solidFill>
                <a:latin typeface="Calibri"/>
                <a:ea typeface="Calibri"/>
                <a:cs typeface="Calibri"/>
              </a:rPr>
              <a:t>Can a client sue in Conciliation Court?</a:t>
            </a:r>
          </a:p>
        </p:txBody>
      </p:sp>
      <p:sp>
        <p:nvSpPr>
          <p:cNvPr id="8" name="Subtitle 7">
            <a:extLst>
              <a:ext uri="{FF2B5EF4-FFF2-40B4-BE49-F238E27FC236}">
                <a16:creationId xmlns:a16="http://schemas.microsoft.com/office/drawing/2014/main" id="{C10054B2-02A5-E529-F526-98FE4589E53D}"/>
              </a:ext>
            </a:extLst>
          </p:cNvPr>
          <p:cNvSpPr>
            <a:spLocks noGrp="1"/>
          </p:cNvSpPr>
          <p:nvPr>
            <p:ph type="subTitle" idx="1"/>
          </p:nvPr>
        </p:nvSpPr>
        <p:spPr>
          <a:xfrm>
            <a:off x="1371600" y="4419600"/>
            <a:ext cx="6400800" cy="1752600"/>
          </a:xfrm>
        </p:spPr>
        <p:txBody>
          <a:bodyPr/>
          <a:lstStyle/>
          <a:p>
            <a:pPr>
              <a:defRPr/>
            </a:pPr>
            <a:r>
              <a:rPr lang="en-US"/>
              <a:t>Subject Matter Jurisdiction </a:t>
            </a:r>
          </a:p>
          <a:p>
            <a:pPr>
              <a:defRPr/>
            </a:pPr>
            <a:r>
              <a:rPr lang="en-US"/>
              <a:t>&amp; Personal Jurisdiction</a:t>
            </a:r>
          </a:p>
          <a:p>
            <a:pPr>
              <a:defRPr/>
            </a:pPr>
            <a:r>
              <a:rPr lang="en-US">
                <a:solidFill>
                  <a:srgbClr val="FFFF00"/>
                </a:solidFill>
              </a:rPr>
              <a:t>See </a:t>
            </a:r>
            <a:r>
              <a:rPr lang="en-US">
                <a:solidFill>
                  <a:srgbClr val="FFFF00"/>
                </a:solidFill>
                <a:hlinkClick r:id="rId2"/>
              </a:rPr>
              <a:t>Minn. Stat. </a:t>
            </a:r>
            <a:r>
              <a:rPr lang="en-US" i="1">
                <a:solidFill>
                  <a:srgbClr val="FFFF00"/>
                </a:solidFill>
                <a:effectLst/>
                <a:hlinkClick r:id="rId2"/>
              </a:rPr>
              <a:t>§ 491A.01</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a:extLst>
              <a:ext uri="{FF2B5EF4-FFF2-40B4-BE49-F238E27FC236}">
                <a16:creationId xmlns:a16="http://schemas.microsoft.com/office/drawing/2014/main" id="{01E578A5-B418-D170-2715-64A10690D27F}"/>
              </a:ext>
            </a:extLst>
          </p:cNvPr>
          <p:cNvSpPr>
            <a:spLocks noGrp="1" noRot="1" noChangeArrowheads="1"/>
          </p:cNvSpPr>
          <p:nvPr>
            <p:ph type="title"/>
          </p:nvPr>
        </p:nvSpPr>
        <p:spPr>
          <a:xfrm>
            <a:off x="457200" y="533400"/>
            <a:ext cx="8229600" cy="1143000"/>
          </a:xfrm>
        </p:spPr>
        <p:txBody>
          <a:bodyPr>
            <a:normAutofit fontScale="90000"/>
          </a:bodyPr>
          <a:lstStyle/>
          <a:p>
            <a:pPr>
              <a:defRPr/>
            </a:pPr>
            <a:r>
              <a:rPr lang="en-US" sz="3600">
                <a:solidFill>
                  <a:srgbClr val="FFFF00"/>
                </a:solidFill>
              </a:rPr>
              <a:t>Conciliation Court </a:t>
            </a:r>
            <a:br>
              <a:rPr lang="en-US" sz="3600">
                <a:solidFill>
                  <a:srgbClr val="FFFF00"/>
                </a:solidFill>
              </a:rPr>
            </a:br>
            <a:r>
              <a:rPr lang="en-US" sz="3600">
                <a:solidFill>
                  <a:srgbClr val="FFFF00"/>
                </a:solidFill>
              </a:rPr>
              <a:t>Subject Matter Jurisdiction:</a:t>
            </a:r>
            <a:br>
              <a:rPr lang="en-US" sz="3600" b="0">
                <a:solidFill>
                  <a:srgbClr val="FFFF00"/>
                </a:solidFill>
              </a:rPr>
            </a:br>
            <a:r>
              <a:rPr lang="en-US" sz="1600">
                <a:solidFill>
                  <a:srgbClr val="FFFF00"/>
                </a:solidFill>
              </a:rPr>
              <a:t> </a:t>
            </a:r>
            <a:br>
              <a:rPr lang="en-US" sz="1600">
                <a:solidFill>
                  <a:srgbClr val="FFFF00"/>
                </a:solidFill>
              </a:rPr>
            </a:br>
            <a:r>
              <a:rPr lang="en-US" sz="1600">
                <a:solidFill>
                  <a:srgbClr val="FFFF00"/>
                </a:solidFill>
              </a:rPr>
              <a:t>Conciliation Court is a court of limited jurisdiction and cannot hear every type of claim.  </a:t>
            </a:r>
            <a:br>
              <a:rPr lang="en-US" sz="1600">
                <a:solidFill>
                  <a:srgbClr val="FFFF00"/>
                </a:solidFill>
              </a:rPr>
            </a:br>
            <a:r>
              <a:rPr lang="en-US" sz="1600">
                <a:solidFill>
                  <a:srgbClr val="FFFF00"/>
                </a:solidFill>
              </a:rPr>
              <a:t>See </a:t>
            </a:r>
            <a:r>
              <a:rPr lang="en-US" sz="1600">
                <a:solidFill>
                  <a:srgbClr val="FFFF00"/>
                </a:solidFill>
                <a:hlinkClick r:id="rId2"/>
              </a:rPr>
              <a:t>Minn. Stat. </a:t>
            </a:r>
            <a:r>
              <a:rPr lang="en-US" sz="1600" b="0" i="1">
                <a:solidFill>
                  <a:srgbClr val="FFFF00"/>
                </a:solidFill>
                <a:effectLst/>
                <a:hlinkClick r:id="rId2"/>
              </a:rPr>
              <a:t>§ 491A.01</a:t>
            </a:r>
            <a:endParaRPr lang="en-US" sz="1600" b="0">
              <a:solidFill>
                <a:srgbClr val="FFFF00"/>
              </a:solidFill>
            </a:endParaRPr>
          </a:p>
        </p:txBody>
      </p:sp>
      <p:sp>
        <p:nvSpPr>
          <p:cNvPr id="83973" name="Rectangle 5">
            <a:extLst>
              <a:ext uri="{FF2B5EF4-FFF2-40B4-BE49-F238E27FC236}">
                <a16:creationId xmlns:a16="http://schemas.microsoft.com/office/drawing/2014/main" id="{EC3F4503-3CAB-A5B1-A53D-F8D4BE8CEE46}"/>
              </a:ext>
            </a:extLst>
          </p:cNvPr>
          <p:cNvSpPr>
            <a:spLocks noGrp="1" noChangeArrowheads="1"/>
          </p:cNvSpPr>
          <p:nvPr>
            <p:ph sz="half" idx="1"/>
          </p:nvPr>
        </p:nvSpPr>
        <p:spPr>
          <a:xfrm>
            <a:off x="457200" y="2175463"/>
            <a:ext cx="4038600" cy="4525962"/>
          </a:xfrm>
        </p:spPr>
        <p:txBody>
          <a:bodyPr>
            <a:normAutofit/>
          </a:bodyPr>
          <a:lstStyle/>
          <a:p>
            <a:pPr eaLnBrk="1" hangingPunct="1">
              <a:lnSpc>
                <a:spcPct val="80000"/>
              </a:lnSpc>
              <a:buFont typeface="Wingdings" panose="05000000000000000000" pitchFamily="2" charset="2"/>
              <a:buNone/>
              <a:defRPr/>
            </a:pPr>
            <a:r>
              <a:rPr lang="en-US" sz="1800" b="1" u="sng"/>
              <a:t>Acceptable Claims</a:t>
            </a:r>
            <a:r>
              <a:rPr lang="en-US" sz="1800" b="1"/>
              <a:t>:</a:t>
            </a:r>
            <a:endParaRPr lang="en-US" sz="1800"/>
          </a:p>
          <a:p>
            <a:pPr eaLnBrk="1" hangingPunct="1">
              <a:lnSpc>
                <a:spcPct val="80000"/>
              </a:lnSpc>
              <a:defRPr/>
            </a:pPr>
            <a:r>
              <a:rPr lang="en-US" sz="1800"/>
              <a:t>Defective goods sold or service provided</a:t>
            </a:r>
          </a:p>
          <a:p>
            <a:pPr eaLnBrk="1" hangingPunct="1">
              <a:lnSpc>
                <a:spcPct val="80000"/>
              </a:lnSpc>
              <a:defRPr/>
            </a:pPr>
            <a:r>
              <a:rPr lang="en-US" sz="1800"/>
              <a:t>Damage to property or vehicle</a:t>
            </a:r>
          </a:p>
          <a:p>
            <a:pPr eaLnBrk="1" hangingPunct="1">
              <a:lnSpc>
                <a:spcPct val="80000"/>
              </a:lnSpc>
              <a:defRPr/>
            </a:pPr>
            <a:r>
              <a:rPr lang="en-US" sz="1800"/>
              <a:t>Back rent owed</a:t>
            </a:r>
          </a:p>
          <a:p>
            <a:pPr eaLnBrk="1" hangingPunct="1">
              <a:lnSpc>
                <a:spcPct val="80000"/>
              </a:lnSpc>
              <a:defRPr/>
            </a:pPr>
            <a:r>
              <a:rPr lang="en-US" sz="1800"/>
              <a:t>Accident repair expenses not paid</a:t>
            </a:r>
          </a:p>
          <a:p>
            <a:pPr eaLnBrk="1" hangingPunct="1">
              <a:lnSpc>
                <a:spcPct val="80000"/>
              </a:lnSpc>
              <a:defRPr/>
            </a:pPr>
            <a:r>
              <a:rPr lang="en-US"/>
              <a:t>Bounced</a:t>
            </a:r>
            <a:r>
              <a:rPr lang="en-US" sz="1800"/>
              <a:t> check</a:t>
            </a:r>
            <a:endParaRPr lang="en-US" sz="1800">
              <a:ea typeface="Calibri"/>
              <a:cs typeface="Calibri"/>
            </a:endParaRPr>
          </a:p>
          <a:p>
            <a:pPr eaLnBrk="1" hangingPunct="1">
              <a:lnSpc>
                <a:spcPct val="80000"/>
              </a:lnSpc>
              <a:defRPr/>
            </a:pPr>
            <a:r>
              <a:rPr lang="en-US" sz="1800"/>
              <a:t>Damage deposit not returned</a:t>
            </a:r>
          </a:p>
          <a:p>
            <a:pPr eaLnBrk="1" hangingPunct="1">
              <a:lnSpc>
                <a:spcPct val="80000"/>
              </a:lnSpc>
              <a:defRPr/>
            </a:pPr>
            <a:r>
              <a:rPr lang="en-US" sz="1800"/>
              <a:t>Wages not paid</a:t>
            </a:r>
          </a:p>
          <a:p>
            <a:pPr eaLnBrk="1" hangingPunct="1">
              <a:lnSpc>
                <a:spcPct val="80000"/>
              </a:lnSpc>
              <a:defRPr/>
            </a:pPr>
            <a:r>
              <a:rPr lang="en-US" sz="1800"/>
              <a:t>Return of property (Replevin)</a:t>
            </a:r>
            <a:endParaRPr lang="en-US" sz="1800">
              <a:ea typeface="Calibri"/>
              <a:cs typeface="Calibri"/>
            </a:endParaRPr>
          </a:p>
        </p:txBody>
      </p:sp>
      <p:sp>
        <p:nvSpPr>
          <p:cNvPr id="83974" name="Rectangle 6">
            <a:extLst>
              <a:ext uri="{FF2B5EF4-FFF2-40B4-BE49-F238E27FC236}">
                <a16:creationId xmlns:a16="http://schemas.microsoft.com/office/drawing/2014/main" id="{C914F276-22EE-38DA-7243-BF553E468C3B}"/>
              </a:ext>
            </a:extLst>
          </p:cNvPr>
          <p:cNvSpPr>
            <a:spLocks noGrp="1" noChangeArrowheads="1"/>
          </p:cNvSpPr>
          <p:nvPr>
            <p:ph sz="half" idx="2"/>
          </p:nvPr>
        </p:nvSpPr>
        <p:spPr>
          <a:xfrm>
            <a:off x="4648200" y="2175463"/>
            <a:ext cx="4038600" cy="4525962"/>
          </a:xfrm>
        </p:spPr>
        <p:txBody>
          <a:bodyPr>
            <a:normAutofit/>
          </a:bodyPr>
          <a:lstStyle/>
          <a:p>
            <a:pPr eaLnBrk="1" hangingPunct="1">
              <a:lnSpc>
                <a:spcPct val="80000"/>
              </a:lnSpc>
              <a:buFont typeface="Wingdings" panose="05000000000000000000" pitchFamily="2" charset="2"/>
              <a:buNone/>
              <a:defRPr/>
            </a:pPr>
            <a:r>
              <a:rPr lang="en-US" sz="1800" b="1" u="sng" dirty="0"/>
              <a:t>Unacceptable Claims</a:t>
            </a:r>
            <a:r>
              <a:rPr lang="en-US" sz="1800" b="1" dirty="0"/>
              <a:t>:</a:t>
            </a:r>
            <a:endParaRPr lang="en-US" sz="1800" dirty="0"/>
          </a:p>
          <a:p>
            <a:pPr eaLnBrk="1" hangingPunct="1">
              <a:lnSpc>
                <a:spcPct val="80000"/>
              </a:lnSpc>
              <a:defRPr/>
            </a:pPr>
            <a:r>
              <a:rPr lang="en-US" sz="1800" dirty="0"/>
              <a:t>Title to real estate</a:t>
            </a:r>
            <a:endParaRPr lang="en-US" sz="1800" dirty="0">
              <a:ea typeface="Calibri"/>
              <a:cs typeface="Calibri"/>
            </a:endParaRPr>
          </a:p>
          <a:p>
            <a:pPr>
              <a:lnSpc>
                <a:spcPct val="80000"/>
              </a:lnSpc>
              <a:defRPr/>
            </a:pPr>
            <a:r>
              <a:rPr lang="en-US" dirty="0"/>
              <a:t>Libel or slander</a:t>
            </a:r>
            <a:endParaRPr lang="en-US" dirty="0">
              <a:ea typeface="Calibri" panose="020F0502020204030204"/>
              <a:cs typeface="Calibri" panose="020F0502020204030204"/>
            </a:endParaRPr>
          </a:p>
          <a:p>
            <a:pPr>
              <a:lnSpc>
                <a:spcPct val="80000"/>
              </a:lnSpc>
              <a:buClr>
                <a:srgbClr val="FFFFFF"/>
              </a:buClr>
              <a:defRPr/>
            </a:pPr>
            <a:r>
              <a:rPr lang="en-US" dirty="0">
                <a:ea typeface="Calibri" panose="020F0502020204030204"/>
                <a:cs typeface="Calibri" panose="020F0502020204030204"/>
              </a:rPr>
              <a:t>Specific performance or injunction</a:t>
            </a:r>
            <a:endParaRPr lang="en-US" dirty="0"/>
          </a:p>
          <a:p>
            <a:pPr>
              <a:lnSpc>
                <a:spcPct val="80000"/>
              </a:lnSpc>
              <a:buClr>
                <a:srgbClr val="FFFFFF"/>
              </a:buClr>
              <a:defRPr/>
            </a:pPr>
            <a:r>
              <a:rPr lang="en-US" dirty="0"/>
              <a:t>Class</a:t>
            </a:r>
            <a:r>
              <a:rPr lang="en-US" sz="1800" dirty="0"/>
              <a:t> Actions</a:t>
            </a:r>
            <a:endParaRPr lang="en-US" dirty="0">
              <a:ea typeface="Calibri"/>
              <a:cs typeface="Calibri"/>
            </a:endParaRPr>
          </a:p>
          <a:p>
            <a:pPr eaLnBrk="1" hangingPunct="1">
              <a:lnSpc>
                <a:spcPct val="80000"/>
              </a:lnSpc>
              <a:defRPr/>
            </a:pPr>
            <a:r>
              <a:rPr lang="en-US" sz="1800" dirty="0"/>
              <a:t>Medical malpractice</a:t>
            </a:r>
            <a:endParaRPr lang="en-US" sz="1800" dirty="0">
              <a:ea typeface="Calibri"/>
              <a:cs typeface="Calibri"/>
            </a:endParaRPr>
          </a:p>
          <a:p>
            <a:pPr eaLnBrk="1" hangingPunct="1">
              <a:lnSpc>
                <a:spcPct val="80000"/>
              </a:lnSpc>
              <a:defRPr/>
            </a:pPr>
            <a:r>
              <a:rPr lang="en-US" sz="1800" dirty="0"/>
              <a:t>Discrimination claims</a:t>
            </a:r>
            <a:endParaRPr lang="en-US" sz="1800" dirty="0">
              <a:ea typeface="Calibri"/>
              <a:cs typeface="Calibri"/>
            </a:endParaRPr>
          </a:p>
          <a:p>
            <a:pPr eaLnBrk="1" hangingPunct="1">
              <a:lnSpc>
                <a:spcPct val="80000"/>
              </a:lnSpc>
              <a:defRPr/>
            </a:pPr>
            <a:r>
              <a:rPr lang="en-US" sz="1800" dirty="0"/>
              <a:t>Actions against deceased persons</a:t>
            </a:r>
            <a:endParaRPr lang="en-US" sz="1800" dirty="0">
              <a:ea typeface="Calibri"/>
              <a:cs typeface="Calibri"/>
            </a:endParaRPr>
          </a:p>
          <a:p>
            <a:pPr>
              <a:lnSpc>
                <a:spcPct val="80000"/>
              </a:lnSpc>
              <a:defRPr/>
            </a:pPr>
            <a:endParaRPr lang="en-US" sz="1800" dirty="0">
              <a:ea typeface="Calibri"/>
              <a:cs typeface="Calibri"/>
            </a:endParaRPr>
          </a:p>
          <a:p>
            <a:pPr eaLnBrk="1" hangingPunct="1">
              <a:lnSpc>
                <a:spcPct val="80000"/>
              </a:lnSpc>
              <a:buNone/>
              <a:defRPr/>
            </a:pPr>
            <a:endParaRPr lang="en-US"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EF88-961A-A054-3F8B-C6B4533C1400}"/>
              </a:ext>
            </a:extLst>
          </p:cNvPr>
          <p:cNvSpPr>
            <a:spLocks noGrp="1"/>
          </p:cNvSpPr>
          <p:nvPr>
            <p:ph type="title"/>
          </p:nvPr>
        </p:nvSpPr>
        <p:spPr/>
        <p:txBody>
          <a:bodyPr>
            <a:noAutofit/>
          </a:bodyPr>
          <a:lstStyle/>
          <a:p>
            <a:pPr>
              <a:defRPr/>
            </a:pPr>
            <a:r>
              <a:rPr lang="en-US" sz="4000">
                <a:solidFill>
                  <a:srgbClr val="FFFF00"/>
                </a:solidFill>
              </a:rPr>
              <a:t>GENERALLY, A CLAIM MUST BE FILED IN THE COUNTY WHERE THE DEFENDANT RESIDES.</a:t>
            </a:r>
          </a:p>
        </p:txBody>
      </p:sp>
      <p:sp>
        <p:nvSpPr>
          <p:cNvPr id="3" name="Content Placeholder 2">
            <a:extLst>
              <a:ext uri="{FF2B5EF4-FFF2-40B4-BE49-F238E27FC236}">
                <a16:creationId xmlns:a16="http://schemas.microsoft.com/office/drawing/2014/main" id="{4379A435-05A7-4BE0-19EE-2335348829C3}"/>
              </a:ext>
            </a:extLst>
          </p:cNvPr>
          <p:cNvSpPr>
            <a:spLocks noGrp="1"/>
          </p:cNvSpPr>
          <p:nvPr>
            <p:ph idx="1"/>
          </p:nvPr>
        </p:nvSpPr>
        <p:spPr/>
        <p:txBody>
          <a:bodyPr/>
          <a:lstStyle/>
          <a:p>
            <a:pPr>
              <a:buFont typeface="Wingdings" panose="05000000000000000000" pitchFamily="2" charset="2"/>
              <a:buNone/>
              <a:defRPr/>
            </a:pPr>
            <a:r>
              <a:rPr lang="en-US" b="1">
                <a:solidFill>
                  <a:srgbClr val="FFFF00"/>
                </a:solidFill>
              </a:rPr>
              <a:t>Exceptions</a:t>
            </a:r>
            <a:r>
              <a:rPr lang="en-US"/>
              <a:t> include:</a:t>
            </a:r>
          </a:p>
          <a:p>
            <a:pPr>
              <a:defRPr/>
            </a:pPr>
            <a:r>
              <a:rPr lang="en-US"/>
              <a:t>A claim for a </a:t>
            </a:r>
            <a:r>
              <a:rPr lang="en-US" b="1">
                <a:solidFill>
                  <a:srgbClr val="FFFF00"/>
                </a:solidFill>
              </a:rPr>
              <a:t>bad check </a:t>
            </a:r>
            <a:r>
              <a:rPr lang="en-US"/>
              <a:t>must be filed in the county where the check was tendered.</a:t>
            </a:r>
          </a:p>
          <a:p>
            <a:pPr>
              <a:defRPr/>
            </a:pPr>
            <a:r>
              <a:rPr lang="en-US"/>
              <a:t>A claim against </a:t>
            </a:r>
            <a:r>
              <a:rPr lang="en-US" b="1">
                <a:solidFill>
                  <a:srgbClr val="FFFF00"/>
                </a:solidFill>
              </a:rPr>
              <a:t>multiple defendants </a:t>
            </a:r>
            <a:r>
              <a:rPr lang="en-US"/>
              <a:t>can be filed in the county in which one or more of the defendants resides.</a:t>
            </a:r>
          </a:p>
          <a:p>
            <a:pPr>
              <a:defRPr/>
            </a:pPr>
            <a:r>
              <a:rPr lang="en-US"/>
              <a:t>Claims for </a:t>
            </a:r>
            <a:r>
              <a:rPr lang="en-US" b="1">
                <a:solidFill>
                  <a:srgbClr val="FFFF00"/>
                </a:solidFill>
              </a:rPr>
              <a:t>security deposits or rent </a:t>
            </a:r>
            <a:r>
              <a:rPr lang="en-US"/>
              <a:t>may be filed in the county in which the rental property is located.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2872DB9-E6EA-AA2F-EF5A-19BFAF4F8A2E}"/>
              </a:ext>
            </a:extLst>
          </p:cNvPr>
          <p:cNvSpPr>
            <a:spLocks noGrp="1" noRot="1" noChangeArrowheads="1"/>
          </p:cNvSpPr>
          <p:nvPr>
            <p:ph type="title"/>
          </p:nvPr>
        </p:nvSpPr>
        <p:spPr>
          <a:xfrm>
            <a:off x="457200" y="599161"/>
            <a:ext cx="4974921" cy="1111802"/>
          </a:xfrm>
        </p:spPr>
        <p:txBody>
          <a:bodyPr>
            <a:noAutofit/>
          </a:bodyPr>
          <a:lstStyle/>
          <a:p>
            <a:pPr algn="ctr">
              <a:defRPr/>
            </a:pPr>
            <a:r>
              <a:rPr lang="en-US" sz="4400" dirty="0">
                <a:solidFill>
                  <a:srgbClr val="FFFF00"/>
                </a:solidFill>
              </a:rPr>
              <a:t>The $20,000 Question </a:t>
            </a:r>
            <a:endParaRPr lang="en-US" sz="4400" dirty="0"/>
          </a:p>
        </p:txBody>
      </p:sp>
      <p:sp>
        <p:nvSpPr>
          <p:cNvPr id="87043" name="Rectangle 3">
            <a:extLst>
              <a:ext uri="{FF2B5EF4-FFF2-40B4-BE49-F238E27FC236}">
                <a16:creationId xmlns:a16="http://schemas.microsoft.com/office/drawing/2014/main" id="{0CEB1D00-B4B3-82E3-FB8A-23F146DB730B}"/>
              </a:ext>
            </a:extLst>
          </p:cNvPr>
          <p:cNvSpPr>
            <a:spLocks noGrp="1" noChangeArrowheads="1"/>
          </p:cNvSpPr>
          <p:nvPr>
            <p:ph idx="1"/>
          </p:nvPr>
        </p:nvSpPr>
        <p:spPr>
          <a:xfrm>
            <a:off x="457200" y="2248422"/>
            <a:ext cx="8229600" cy="4525963"/>
          </a:xfrm>
        </p:spPr>
        <p:txBody>
          <a:bodyPr/>
          <a:lstStyle/>
          <a:p>
            <a:pPr eaLnBrk="1" hangingPunct="1">
              <a:defRPr/>
            </a:pPr>
            <a:r>
              <a:rPr lang="en-US" sz="2800" dirty="0"/>
              <a:t>Conciliation Court can hear claims up to $20,000.  It can also order that personal property be returned.</a:t>
            </a:r>
          </a:p>
          <a:p>
            <a:pPr eaLnBrk="1" hangingPunct="1">
              <a:defRPr/>
            </a:pPr>
            <a:r>
              <a:rPr lang="en-US" sz="2800" dirty="0"/>
              <a:t>If a party’s claim exceeds the maximum of $20,000, the party must state on the claim that he or she is asking for the lower amount for the court to have jurisdiction. </a:t>
            </a:r>
            <a:endParaRPr lang="en-US" sz="2800" dirty="0">
              <a:cs typeface="Calibri"/>
            </a:endParaRPr>
          </a:p>
          <a:p>
            <a:pPr eaLnBrk="1" hangingPunct="1">
              <a:defRPr/>
            </a:pPr>
            <a:r>
              <a:rPr lang="en-US" sz="2800" dirty="0"/>
              <a:t>A party can also include the $70 cost of the filing fee in the claim, so technically the largest judgment that someone can win in Conciliation Court is $20,070.</a:t>
            </a:r>
          </a:p>
          <a:p>
            <a:pPr eaLnBrk="1" hangingPunct="1">
              <a:buFont typeface="Wingdings" panose="05000000000000000000" pitchFamily="2" charset="2"/>
              <a:buNone/>
              <a:defRPr/>
            </a:pPr>
            <a:endParaRPr lang="en-US" sz="2800"/>
          </a:p>
        </p:txBody>
      </p:sp>
      <p:pic>
        <p:nvPicPr>
          <p:cNvPr id="2" name="Picture 1" descr="A close up of a money bill&#10;&#10;Description automatically generated">
            <a:extLst>
              <a:ext uri="{FF2B5EF4-FFF2-40B4-BE49-F238E27FC236}">
                <a16:creationId xmlns:a16="http://schemas.microsoft.com/office/drawing/2014/main" id="{4E789E06-F5AE-304D-FDBB-FB433DE32B8A}"/>
              </a:ext>
            </a:extLst>
          </p:cNvPr>
          <p:cNvPicPr>
            <a:picLocks noChangeAspect="1"/>
          </p:cNvPicPr>
          <p:nvPr/>
        </p:nvPicPr>
        <p:blipFill>
          <a:blip r:embed="rId2"/>
          <a:stretch>
            <a:fillRect/>
          </a:stretch>
        </p:blipFill>
        <p:spPr>
          <a:xfrm>
            <a:off x="5219178" y="601124"/>
            <a:ext cx="2933179" cy="121945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156F5E-4CAF-DD81-1227-601426559630}"/>
              </a:ext>
            </a:extLst>
          </p:cNvPr>
          <p:cNvSpPr>
            <a:spLocks noGrp="1"/>
          </p:cNvSpPr>
          <p:nvPr>
            <p:ph type="title"/>
          </p:nvPr>
        </p:nvSpPr>
        <p:spPr/>
        <p:txBody>
          <a:bodyPr/>
          <a:lstStyle/>
          <a:p>
            <a:pPr>
              <a:defRPr/>
            </a:pPr>
            <a:r>
              <a:rPr lang="en-US">
                <a:solidFill>
                  <a:srgbClr val="FFFF00"/>
                </a:solidFill>
              </a:rPr>
              <a:t>What’s the #1 Mistake in Conciliation Court Claims?</a:t>
            </a:r>
          </a:p>
        </p:txBody>
      </p:sp>
      <p:sp>
        <p:nvSpPr>
          <p:cNvPr id="6" name="Content Placeholder 5">
            <a:extLst>
              <a:ext uri="{FF2B5EF4-FFF2-40B4-BE49-F238E27FC236}">
                <a16:creationId xmlns:a16="http://schemas.microsoft.com/office/drawing/2014/main" id="{9AC73F44-F362-D8E1-68FC-1DF7B912DA7C}"/>
              </a:ext>
            </a:extLst>
          </p:cNvPr>
          <p:cNvSpPr>
            <a:spLocks noGrp="1"/>
          </p:cNvSpPr>
          <p:nvPr>
            <p:ph idx="1"/>
          </p:nvPr>
        </p:nvSpPr>
        <p:spPr/>
        <p:txBody>
          <a:bodyPr/>
          <a:lstStyle/>
          <a:p>
            <a:pPr marL="0" indent="0" algn="ctr">
              <a:buFont typeface="Wingdings" panose="05000000000000000000" pitchFamily="2" charset="2"/>
              <a:buNone/>
              <a:defRPr/>
            </a:pPr>
            <a:r>
              <a:rPr lang="en-US" sz="8800"/>
              <a:t>Botching the Defendant’s 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CC4482E-56EA-6B7D-02CD-23DFA228E163}"/>
              </a:ext>
            </a:extLst>
          </p:cNvPr>
          <p:cNvSpPr>
            <a:spLocks noGrp="1"/>
          </p:cNvSpPr>
          <p:nvPr>
            <p:ph idx="1"/>
          </p:nvPr>
        </p:nvSpPr>
        <p:spPr>
          <a:xfrm>
            <a:off x="457200" y="441544"/>
            <a:ext cx="8229600" cy="5425856"/>
          </a:xfrm>
        </p:spPr>
        <p:txBody>
          <a:bodyPr>
            <a:normAutofit/>
          </a:bodyPr>
          <a:lstStyle/>
          <a:p>
            <a:pPr>
              <a:defRPr/>
            </a:pPr>
            <a:r>
              <a:rPr lang="en-US" sz="2800"/>
              <a:t>Must have the </a:t>
            </a:r>
            <a:r>
              <a:rPr lang="en-US" sz="2800">
                <a:solidFill>
                  <a:srgbClr val="FFFF00"/>
                </a:solidFill>
              </a:rPr>
              <a:t>correct address of the defendant</a:t>
            </a:r>
            <a:r>
              <a:rPr lang="en-US" sz="2800"/>
              <a:t>.  </a:t>
            </a:r>
          </a:p>
          <a:p>
            <a:pPr>
              <a:defRPr/>
            </a:pPr>
            <a:r>
              <a:rPr lang="en-US" sz="2800"/>
              <a:t>Without an address, there is almost always </a:t>
            </a:r>
            <a:r>
              <a:rPr lang="en-US" sz="2800">
                <a:solidFill>
                  <a:srgbClr val="FFFF00"/>
                </a:solidFill>
              </a:rPr>
              <a:t>no point </a:t>
            </a:r>
            <a:r>
              <a:rPr lang="en-US" sz="2800"/>
              <a:t>in continuing the suit.  Most clients don’t have what it takes to effect service by publication.</a:t>
            </a:r>
          </a:p>
          <a:p>
            <a:pPr>
              <a:defRPr/>
            </a:pPr>
            <a:r>
              <a:rPr lang="en-US" sz="2800"/>
              <a:t>Has the </a:t>
            </a:r>
            <a:r>
              <a:rPr lang="en-US" sz="2800">
                <a:solidFill>
                  <a:srgbClr val="FFFF00"/>
                </a:solidFill>
              </a:rPr>
              <a:t>correct name of an individual defendant</a:t>
            </a:r>
            <a:r>
              <a:rPr lang="en-US" sz="2800"/>
              <a:t>.  Don’t sue “Jim Smith” when you can sue “James Robert Smith.”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93E3-0CEE-FB23-3624-E2AC3D3107A7}"/>
              </a:ext>
            </a:extLst>
          </p:cNvPr>
          <p:cNvSpPr>
            <a:spLocks noGrp="1"/>
          </p:cNvSpPr>
          <p:nvPr>
            <p:ph type="title"/>
          </p:nvPr>
        </p:nvSpPr>
        <p:spPr>
          <a:xfrm>
            <a:off x="474488" y="643465"/>
            <a:ext cx="2809568" cy="5571072"/>
          </a:xfrm>
        </p:spPr>
        <p:txBody>
          <a:bodyPr>
            <a:normAutofit/>
          </a:bodyPr>
          <a:lstStyle/>
          <a:p>
            <a:pPr>
              <a:defRPr/>
            </a:pPr>
            <a:r>
              <a:rPr lang="en-US">
                <a:latin typeface="Calibri"/>
                <a:ea typeface="Calibri"/>
                <a:cs typeface="Calibri"/>
              </a:rPr>
              <a:t>Improperly naming a corporate Defendant can lead to an uncollectible judgment!</a:t>
            </a:r>
          </a:p>
        </p:txBody>
      </p:sp>
      <p:sp>
        <p:nvSpPr>
          <p:cNvPr id="3" name="Content Placeholder 2">
            <a:extLst>
              <a:ext uri="{FF2B5EF4-FFF2-40B4-BE49-F238E27FC236}">
                <a16:creationId xmlns:a16="http://schemas.microsoft.com/office/drawing/2014/main" id="{2563C61E-2CF4-663A-1444-58A9BE61B58E}"/>
              </a:ext>
            </a:extLst>
          </p:cNvPr>
          <p:cNvSpPr>
            <a:spLocks noGrp="1"/>
          </p:cNvSpPr>
          <p:nvPr>
            <p:ph idx="1"/>
          </p:nvPr>
        </p:nvSpPr>
        <p:spPr>
          <a:xfrm>
            <a:off x="3532237" y="643464"/>
            <a:ext cx="5129162" cy="3731891"/>
          </a:xfrm>
        </p:spPr>
        <p:txBody>
          <a:bodyPr>
            <a:normAutofit/>
          </a:bodyPr>
          <a:lstStyle/>
          <a:p>
            <a:pPr>
              <a:defRPr/>
            </a:pPr>
            <a:r>
              <a:rPr lang="en-US"/>
              <a:t>If the Plaintiff sued and won a judgment against “</a:t>
            </a:r>
            <a:r>
              <a:rPr lang="en-US">
                <a:solidFill>
                  <a:srgbClr val="FFFF00"/>
                </a:solidFill>
              </a:rPr>
              <a:t>ACME</a:t>
            </a:r>
            <a:r>
              <a:rPr lang="en-US"/>
              <a:t>” and the corporation’s actual name was “</a:t>
            </a:r>
            <a:r>
              <a:rPr lang="en-US">
                <a:solidFill>
                  <a:srgbClr val="FFFF00"/>
                </a:solidFill>
              </a:rPr>
              <a:t>ACME Associates III, LLC</a:t>
            </a:r>
            <a:r>
              <a:rPr lang="en-US"/>
              <a:t>” any effort to serve a garnishment summons upon “ACME” will not impound the accounts owned by “ACME Associates III, LLC” and all of the company’s real property and other assets will be held in the company’s actual legal name.</a:t>
            </a:r>
            <a:endParaRPr lang="en-US">
              <a:ea typeface="Calibri" panose="020F0502020204030204"/>
              <a:cs typeface="Calibri" panose="020F0502020204030204"/>
            </a:endParaRPr>
          </a:p>
          <a:p>
            <a:pPr>
              <a:buClr>
                <a:srgbClr val="FFFFFF"/>
              </a:buClr>
              <a:defRPr/>
            </a:pPr>
            <a:r>
              <a:rPr lang="en-US">
                <a:ea typeface="+mn-lt"/>
                <a:cs typeface="+mn-lt"/>
              </a:rPr>
              <a:t>Always check for the full legal name of a company by searching the Minnesota Secretary of State’s website at: </a:t>
            </a:r>
            <a:r>
              <a:rPr lang="en-US">
                <a:ea typeface="+mn-lt"/>
                <a:cs typeface="+mn-lt"/>
                <a:hlinkClick r:id="rId3"/>
              </a:rPr>
              <a:t>http://mblsportal.sos.state.mn.us/</a:t>
            </a:r>
            <a:endParaRPr lang="en-US">
              <a:ea typeface="+mn-lt"/>
              <a:cs typeface="+mn-lt"/>
            </a:endParaRPr>
          </a:p>
        </p:txBody>
      </p:sp>
      <p:pic>
        <p:nvPicPr>
          <p:cNvPr id="5" name="Picture 5" descr="Secretary of State.jpg">
            <a:extLst>
              <a:ext uri="{FF2B5EF4-FFF2-40B4-BE49-F238E27FC236}">
                <a16:creationId xmlns:a16="http://schemas.microsoft.com/office/drawing/2014/main" id="{4CF1C2C9-FA7F-575B-1AA6-65F7846EF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532239" y="4825013"/>
            <a:ext cx="5129161" cy="110701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DEF7-270C-FC79-7451-B05F9688A5C0}"/>
              </a:ext>
            </a:extLst>
          </p:cNvPr>
          <p:cNvSpPr>
            <a:spLocks noGrp="1"/>
          </p:cNvSpPr>
          <p:nvPr>
            <p:ph type="title" idx="4294967295"/>
          </p:nvPr>
        </p:nvSpPr>
        <p:spPr>
          <a:xfrm>
            <a:off x="0" y="274638"/>
            <a:ext cx="8229600" cy="1143000"/>
          </a:xfrm>
        </p:spPr>
        <p:txBody>
          <a:bodyPr/>
          <a:lstStyle/>
          <a:p>
            <a:pPr>
              <a:defRPr/>
            </a:pPr>
            <a:r>
              <a:rPr lang="en-US"/>
              <a:t> </a:t>
            </a:r>
          </a:p>
        </p:txBody>
      </p:sp>
      <p:sp>
        <p:nvSpPr>
          <p:cNvPr id="3" name="Content Placeholder 2">
            <a:extLst>
              <a:ext uri="{FF2B5EF4-FFF2-40B4-BE49-F238E27FC236}">
                <a16:creationId xmlns:a16="http://schemas.microsoft.com/office/drawing/2014/main" id="{1CCAD319-06BC-61E5-7CB7-A55AF692D391}"/>
              </a:ext>
            </a:extLst>
          </p:cNvPr>
          <p:cNvSpPr>
            <a:spLocks noGrp="1"/>
          </p:cNvSpPr>
          <p:nvPr>
            <p:ph idx="4294967295"/>
          </p:nvPr>
        </p:nvSpPr>
        <p:spPr>
          <a:xfrm>
            <a:off x="647178" y="417534"/>
            <a:ext cx="7582422" cy="5364163"/>
          </a:xfrm>
        </p:spPr>
        <p:txBody>
          <a:bodyPr/>
          <a:lstStyle/>
          <a:p>
            <a:pPr algn="ctr">
              <a:buNone/>
              <a:defRPr/>
            </a:pPr>
            <a:r>
              <a:rPr lang="en-US" sz="7200">
                <a:solidFill>
                  <a:srgbClr val="FFFF00"/>
                </a:solidFill>
              </a:rPr>
              <a:t>Resources for Attorneys</a:t>
            </a:r>
            <a:endParaRPr lang="en-US" sz="7200">
              <a:solidFill>
                <a:srgbClr val="FFFF00"/>
              </a:solidFill>
              <a:ea typeface="Calibri"/>
              <a:cs typeface="Calibri"/>
            </a:endParaRPr>
          </a:p>
        </p:txBody>
      </p:sp>
    </p:spTree>
    <p:extLst>
      <p:ext uri="{BB962C8B-B14F-4D97-AF65-F5344CB8AC3E}">
        <p14:creationId xmlns:p14="http://schemas.microsoft.com/office/powerpoint/2010/main" val="42106565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C67A8318-982D-0697-A97D-C8BF7184C0A5}"/>
              </a:ext>
            </a:extLst>
          </p:cNvPr>
          <p:cNvSpPr>
            <a:spLocks noGrp="1"/>
          </p:cNvSpPr>
          <p:nvPr>
            <p:ph type="title"/>
          </p:nvPr>
        </p:nvSpPr>
        <p:spPr>
          <a:xfrm>
            <a:off x="3716593" y="639097"/>
            <a:ext cx="4944806" cy="1612490"/>
          </a:xfrm>
        </p:spPr>
        <p:txBody>
          <a:bodyPr>
            <a:normAutofit/>
          </a:bodyPr>
          <a:lstStyle/>
          <a:p>
            <a:pPr>
              <a:defRPr/>
            </a:pPr>
            <a:r>
              <a:rPr lang="en-US" sz="3600" b="1">
                <a:ea typeface="Calibri Light"/>
                <a:cs typeface="Calibri Light"/>
              </a:rPr>
              <a:t>Substantive Law resources</a:t>
            </a:r>
          </a:p>
        </p:txBody>
      </p:sp>
      <p:pic>
        <p:nvPicPr>
          <p:cNvPr id="31748" name="Picture 31747" descr="An open book and on top are eyeglasses and pen">
            <a:extLst>
              <a:ext uri="{FF2B5EF4-FFF2-40B4-BE49-F238E27FC236}">
                <a16:creationId xmlns:a16="http://schemas.microsoft.com/office/drawing/2014/main" id="{887EBB79-27FA-EF72-BFA5-0875A505622E}"/>
              </a:ext>
            </a:extLst>
          </p:cNvPr>
          <p:cNvPicPr>
            <a:picLocks noChangeAspect="1"/>
          </p:cNvPicPr>
          <p:nvPr/>
        </p:nvPicPr>
        <p:blipFill rotWithShape="1">
          <a:blip r:embed="rId3"/>
          <a:srcRect l="33100" r="33100"/>
          <a:stretch/>
        </p:blipFill>
        <p:spPr>
          <a:xfrm>
            <a:off x="20" y="975"/>
            <a:ext cx="3476986" cy="6858000"/>
          </a:xfrm>
          <a:prstGeom prst="rect">
            <a:avLst/>
          </a:prstGeom>
        </p:spPr>
      </p:pic>
      <p:sp>
        <p:nvSpPr>
          <p:cNvPr id="31746" name="Rectangle 3">
            <a:extLst>
              <a:ext uri="{FF2B5EF4-FFF2-40B4-BE49-F238E27FC236}">
                <a16:creationId xmlns:a16="http://schemas.microsoft.com/office/drawing/2014/main" id="{2EB4E680-9845-5364-87A1-F67136CA6C98}"/>
              </a:ext>
            </a:extLst>
          </p:cNvPr>
          <p:cNvSpPr>
            <a:spLocks noGrp="1"/>
          </p:cNvSpPr>
          <p:nvPr>
            <p:ph idx="1"/>
          </p:nvPr>
        </p:nvSpPr>
        <p:spPr>
          <a:xfrm>
            <a:off x="3716593" y="2251587"/>
            <a:ext cx="4944806" cy="3972232"/>
          </a:xfrm>
        </p:spPr>
        <p:txBody>
          <a:bodyPr>
            <a:normAutofit/>
          </a:bodyPr>
          <a:lstStyle/>
          <a:p>
            <a:pPr>
              <a:buClr>
                <a:srgbClr val="FFFFFF"/>
              </a:buClr>
              <a:defRPr/>
            </a:pPr>
            <a:r>
              <a:rPr lang="en-US" sz="2400">
                <a:ea typeface="Calibri" panose="020F0502020204030204"/>
                <a:cs typeface="Calibri" panose="020F0502020204030204"/>
              </a:rPr>
              <a:t>Housing Law Issues </a:t>
            </a:r>
          </a:p>
          <a:p>
            <a:pPr>
              <a:defRPr/>
            </a:pPr>
            <a:r>
              <a:rPr lang="en-US" sz="2400">
                <a:ea typeface="Calibri" panose="020F0502020204030204"/>
                <a:cs typeface="Calibri" panose="020F0502020204030204"/>
              </a:rPr>
              <a:t>Car Title Transfer</a:t>
            </a:r>
          </a:p>
          <a:p>
            <a:pPr>
              <a:defRPr/>
            </a:pPr>
            <a:r>
              <a:rPr lang="en-US" sz="2400">
                <a:ea typeface="Calibri" panose="020F0502020204030204"/>
                <a:cs typeface="Calibri" panose="020F0502020204030204"/>
              </a:rPr>
              <a:t>Wage Claim</a:t>
            </a:r>
          </a:p>
          <a:p>
            <a:pPr>
              <a:defRPr/>
            </a:pPr>
            <a:r>
              <a:rPr lang="en-US" sz="2400"/>
              <a:t>Debt Collection / Wage Garnishment</a:t>
            </a:r>
            <a:endParaRPr lang="en-US" sz="2400">
              <a:ea typeface="Calibri"/>
              <a:cs typeface="Calibri"/>
            </a:endParaRPr>
          </a:p>
          <a:p>
            <a:pPr>
              <a:buClr>
                <a:srgbClr val="FFFFFF"/>
              </a:buClr>
              <a:defRPr/>
            </a:pPr>
            <a:r>
              <a:rPr lang="en-US" sz="2400">
                <a:solidFill>
                  <a:srgbClr val="FFFF00"/>
                </a:solidFill>
                <a:ea typeface="Calibri"/>
                <a:cs typeface="Calibri"/>
              </a:rPr>
              <a:t>VLN Staff Attorney available at Court Clinic or by phone</a:t>
            </a:r>
          </a:p>
        </p:txBody>
      </p:sp>
    </p:spTree>
    <p:extLst>
      <p:ext uri="{BB962C8B-B14F-4D97-AF65-F5344CB8AC3E}">
        <p14:creationId xmlns:p14="http://schemas.microsoft.com/office/powerpoint/2010/main" val="724720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DEF7-270C-FC79-7451-B05F9688A5C0}"/>
              </a:ext>
            </a:extLst>
          </p:cNvPr>
          <p:cNvSpPr>
            <a:spLocks noGrp="1"/>
          </p:cNvSpPr>
          <p:nvPr>
            <p:ph type="title" idx="4294967295"/>
          </p:nvPr>
        </p:nvSpPr>
        <p:spPr>
          <a:xfrm>
            <a:off x="0" y="274638"/>
            <a:ext cx="8229600" cy="1143000"/>
          </a:xfrm>
        </p:spPr>
        <p:txBody>
          <a:bodyPr/>
          <a:lstStyle/>
          <a:p>
            <a:pPr>
              <a:defRPr/>
            </a:pPr>
            <a:r>
              <a:rPr lang="en-US"/>
              <a:t> </a:t>
            </a:r>
          </a:p>
        </p:txBody>
      </p:sp>
      <p:sp>
        <p:nvSpPr>
          <p:cNvPr id="3" name="Content Placeholder 2">
            <a:extLst>
              <a:ext uri="{FF2B5EF4-FFF2-40B4-BE49-F238E27FC236}">
                <a16:creationId xmlns:a16="http://schemas.microsoft.com/office/drawing/2014/main" id="{1CCAD319-06BC-61E5-7CB7-A55AF692D391}"/>
              </a:ext>
            </a:extLst>
          </p:cNvPr>
          <p:cNvSpPr>
            <a:spLocks noGrp="1"/>
          </p:cNvSpPr>
          <p:nvPr>
            <p:ph idx="4294967295"/>
          </p:nvPr>
        </p:nvSpPr>
        <p:spPr>
          <a:xfrm>
            <a:off x="647178" y="417534"/>
            <a:ext cx="7582422" cy="5364163"/>
          </a:xfrm>
        </p:spPr>
        <p:txBody>
          <a:bodyPr/>
          <a:lstStyle/>
          <a:p>
            <a:pPr algn="ctr">
              <a:buNone/>
              <a:defRPr/>
            </a:pPr>
            <a:r>
              <a:rPr lang="en-US" sz="7200">
                <a:solidFill>
                  <a:srgbClr val="FFFF00"/>
                </a:solidFill>
              </a:rPr>
              <a:t>Commonly Seen Legal Issues</a:t>
            </a:r>
            <a:endParaRPr lang="en-US" sz="7200">
              <a:solidFill>
                <a:srgbClr val="FFFF00"/>
              </a:solidFill>
              <a:ea typeface="Calibri"/>
              <a:cs typeface="Calibri"/>
            </a:endParaRPr>
          </a:p>
        </p:txBody>
      </p:sp>
    </p:spTree>
    <p:extLst>
      <p:ext uri="{BB962C8B-B14F-4D97-AF65-F5344CB8AC3E}">
        <p14:creationId xmlns:p14="http://schemas.microsoft.com/office/powerpoint/2010/main" val="3059565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0EBF0C2D-98C0-F593-33A1-5BF52456AC9F}"/>
              </a:ext>
            </a:extLst>
          </p:cNvPr>
          <p:cNvSpPr>
            <a:spLocks noGrp="1" noRot="1" noChangeArrowheads="1"/>
          </p:cNvSpPr>
          <p:nvPr>
            <p:ph type="title"/>
          </p:nvPr>
        </p:nvSpPr>
        <p:spPr/>
        <p:txBody>
          <a:bodyPr/>
          <a:lstStyle/>
          <a:p>
            <a:pPr eaLnBrk="1" hangingPunct="1">
              <a:defRPr/>
            </a:pPr>
            <a:r>
              <a:rPr lang="en-US"/>
              <a:t>Two Types of Advice Clinics</a:t>
            </a:r>
            <a:br>
              <a:rPr lang="en-US">
                <a:solidFill>
                  <a:srgbClr val="FFFF00"/>
                </a:solidFill>
              </a:rPr>
            </a:br>
            <a:endParaRPr lang="en-US">
              <a:solidFill>
                <a:srgbClr val="FFFF00"/>
              </a:solidFill>
            </a:endParaRPr>
          </a:p>
        </p:txBody>
      </p:sp>
      <p:sp>
        <p:nvSpPr>
          <p:cNvPr id="5" name="Rectangle 5">
            <a:extLst>
              <a:ext uri="{FF2B5EF4-FFF2-40B4-BE49-F238E27FC236}">
                <a16:creationId xmlns:a16="http://schemas.microsoft.com/office/drawing/2014/main" id="{FA528915-84F3-0E23-F608-8ABA0C1070BF}"/>
              </a:ext>
            </a:extLst>
          </p:cNvPr>
          <p:cNvSpPr txBox="1">
            <a:spLocks noChangeArrowheads="1"/>
          </p:cNvSpPr>
          <p:nvPr/>
        </p:nvSpPr>
        <p:spPr bwMode="auto">
          <a:xfrm>
            <a:off x="4565737" y="1713044"/>
            <a:ext cx="4038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algn="ctr" eaLnBrk="1" hangingPunct="1">
              <a:lnSpc>
                <a:spcPct val="90000"/>
              </a:lnSpc>
              <a:buNone/>
              <a:defRPr/>
            </a:pPr>
            <a:r>
              <a:rPr lang="en-US" b="1" kern="0" dirty="0">
                <a:solidFill>
                  <a:srgbClr val="FFFF00"/>
                </a:solidFill>
              </a:rPr>
              <a:t>Phone Advice</a:t>
            </a:r>
          </a:p>
          <a:p>
            <a:pPr algn="ctr">
              <a:lnSpc>
                <a:spcPct val="90000"/>
              </a:lnSpc>
              <a:buNone/>
              <a:defRPr/>
            </a:pPr>
            <a:endParaRPr lang="en-US" sz="2000" b="1" kern="0"/>
          </a:p>
          <a:p>
            <a:pPr eaLnBrk="1" hangingPunct="1">
              <a:lnSpc>
                <a:spcPct val="90000"/>
              </a:lnSpc>
              <a:defRPr/>
            </a:pPr>
            <a:r>
              <a:rPr lang="en-US" sz="2000" b="1" kern="0" dirty="0"/>
              <a:t>Clients given 2-hour window to receive call, a week or more in advance</a:t>
            </a:r>
            <a:endParaRPr lang="en-US" sz="2000" b="1" kern="0" dirty="0">
              <a:ea typeface="Calibri"/>
              <a:cs typeface="Calibri"/>
            </a:endParaRPr>
          </a:p>
          <a:p>
            <a:pPr>
              <a:lnSpc>
                <a:spcPct val="90000"/>
              </a:lnSpc>
              <a:defRPr/>
            </a:pPr>
            <a:endParaRPr lang="en-US" sz="2000" b="1" kern="0"/>
          </a:p>
          <a:p>
            <a:pPr>
              <a:lnSpc>
                <a:spcPct val="90000"/>
              </a:lnSpc>
              <a:defRPr/>
            </a:pPr>
            <a:r>
              <a:rPr lang="en-US" sz="2000" b="1" kern="0" dirty="0"/>
              <a:t>Income restrictions apply</a:t>
            </a:r>
            <a:endParaRPr lang="en-US" kern="0" dirty="0"/>
          </a:p>
          <a:p>
            <a:pPr>
              <a:lnSpc>
                <a:spcPct val="90000"/>
              </a:lnSpc>
              <a:defRPr/>
            </a:pPr>
            <a:endParaRPr lang="en-US" sz="2000" b="1" kern="0"/>
          </a:p>
          <a:p>
            <a:pPr>
              <a:lnSpc>
                <a:spcPct val="90000"/>
              </a:lnSpc>
              <a:defRPr/>
            </a:pPr>
            <a:r>
              <a:rPr lang="en-US" sz="2000" b="1" kern="0" dirty="0"/>
              <a:t>Attorneys have a day or more to review client file</a:t>
            </a:r>
            <a:endParaRPr lang="en-US" sz="2000" b="1" kern="0" dirty="0">
              <a:ea typeface="Calibri"/>
              <a:cs typeface="Calibri"/>
            </a:endParaRPr>
          </a:p>
          <a:p>
            <a:pPr marL="0" indent="0" eaLnBrk="1" hangingPunct="1">
              <a:lnSpc>
                <a:spcPct val="90000"/>
              </a:lnSpc>
              <a:buNone/>
              <a:defRPr/>
            </a:pPr>
            <a:endParaRPr lang="en-US" sz="2000" b="1" kern="0"/>
          </a:p>
          <a:p>
            <a:pPr eaLnBrk="1" hangingPunct="1">
              <a:lnSpc>
                <a:spcPct val="90000"/>
              </a:lnSpc>
              <a:defRPr/>
            </a:pPr>
            <a:endParaRPr lang="en-US" sz="2000" b="1" kern="0"/>
          </a:p>
        </p:txBody>
      </p:sp>
      <p:sp>
        <p:nvSpPr>
          <p:cNvPr id="3" name="Rectangle 5">
            <a:extLst>
              <a:ext uri="{FF2B5EF4-FFF2-40B4-BE49-F238E27FC236}">
                <a16:creationId xmlns:a16="http://schemas.microsoft.com/office/drawing/2014/main" id="{3151D8CE-8384-5D43-DC80-C9E6327AA26C}"/>
              </a:ext>
            </a:extLst>
          </p:cNvPr>
          <p:cNvSpPr txBox="1">
            <a:spLocks noChangeArrowheads="1"/>
          </p:cNvSpPr>
          <p:nvPr/>
        </p:nvSpPr>
        <p:spPr bwMode="auto">
          <a:xfrm>
            <a:off x="720247" y="1708869"/>
            <a:ext cx="3621066" cy="453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algn="ctr" eaLnBrk="1" hangingPunct="1">
              <a:lnSpc>
                <a:spcPct val="90000"/>
              </a:lnSpc>
              <a:buNone/>
              <a:defRPr/>
            </a:pPr>
            <a:r>
              <a:rPr lang="en-US" b="1" kern="0" dirty="0">
                <a:solidFill>
                  <a:srgbClr val="FFFF00"/>
                </a:solidFill>
              </a:rPr>
              <a:t>Walk-in Clinic</a:t>
            </a:r>
          </a:p>
          <a:p>
            <a:pPr algn="ctr">
              <a:lnSpc>
                <a:spcPct val="90000"/>
              </a:lnSpc>
              <a:buNone/>
              <a:defRPr/>
            </a:pPr>
            <a:endParaRPr lang="en-US" sz="2000" b="1" kern="0"/>
          </a:p>
          <a:p>
            <a:pPr eaLnBrk="1" hangingPunct="1">
              <a:lnSpc>
                <a:spcPct val="90000"/>
              </a:lnSpc>
              <a:defRPr/>
            </a:pPr>
            <a:r>
              <a:rPr lang="en-US" sz="2000" b="1" kern="0" dirty="0">
                <a:cs typeface="Calibri"/>
              </a:rPr>
              <a:t>Hennepin County Government Center, self-help desk</a:t>
            </a:r>
            <a:endParaRPr lang="en-US" sz="2000" b="1" kern="0" dirty="0">
              <a:ea typeface="Calibri"/>
              <a:cs typeface="Calibri"/>
            </a:endParaRPr>
          </a:p>
          <a:p>
            <a:pPr>
              <a:lnSpc>
                <a:spcPct val="90000"/>
              </a:lnSpc>
              <a:defRPr/>
            </a:pPr>
            <a:endParaRPr lang="en-US" sz="2000" b="1" kern="0">
              <a:cs typeface="Calibri"/>
            </a:endParaRPr>
          </a:p>
          <a:p>
            <a:pPr>
              <a:lnSpc>
                <a:spcPct val="90000"/>
              </a:lnSpc>
              <a:defRPr/>
            </a:pPr>
            <a:r>
              <a:rPr lang="en-US" sz="2000" b="1" kern="0" dirty="0"/>
              <a:t>No income restrictions</a:t>
            </a:r>
            <a:endParaRPr lang="en-US" kern="0" dirty="0"/>
          </a:p>
          <a:p>
            <a:pPr>
              <a:lnSpc>
                <a:spcPct val="90000"/>
              </a:lnSpc>
              <a:defRPr/>
            </a:pPr>
            <a:endParaRPr lang="en-US" sz="2000" b="1" kern="0"/>
          </a:p>
          <a:p>
            <a:pPr>
              <a:lnSpc>
                <a:spcPct val="90000"/>
              </a:lnSpc>
              <a:defRPr/>
            </a:pPr>
            <a:r>
              <a:rPr lang="en-US" sz="2000" b="1" kern="0" dirty="0"/>
              <a:t>Attorneys have a few minutes to prepare</a:t>
            </a:r>
            <a:endParaRPr lang="en-US" sz="2000" b="1" kern="0" dirty="0">
              <a:cs typeface="Calibri"/>
            </a:endParaRPr>
          </a:p>
          <a:p>
            <a:pPr>
              <a:lnSpc>
                <a:spcPct val="90000"/>
              </a:lnSpc>
              <a:defRPr/>
            </a:pPr>
            <a:endParaRPr lang="en-US" sz="2000" b="1" kern="0">
              <a:cs typeface="Calibri"/>
            </a:endParaRPr>
          </a:p>
          <a:p>
            <a:pPr>
              <a:lnSpc>
                <a:spcPct val="90000"/>
              </a:lnSpc>
              <a:defRPr/>
            </a:pPr>
            <a:r>
              <a:rPr lang="en-US" sz="2000" b="1" kern="0" dirty="0">
                <a:cs typeface="Calibri"/>
              </a:rPr>
              <a:t>Internet and printer access</a:t>
            </a:r>
            <a:endParaRPr lang="en-US" sz="2000" b="1" kern="0" dirty="0">
              <a:ea typeface="Calibri"/>
              <a:cs typeface="Calibri"/>
            </a:endParaRPr>
          </a:p>
          <a:p>
            <a:pPr marL="0" indent="0" eaLnBrk="1" hangingPunct="1">
              <a:lnSpc>
                <a:spcPct val="90000"/>
              </a:lnSpc>
              <a:buNone/>
              <a:defRPr/>
            </a:pPr>
            <a:endParaRPr lang="en-US" sz="2000" b="1" kern="0">
              <a:cs typeface="Calibri"/>
            </a:endParaRPr>
          </a:p>
          <a:p>
            <a:pPr eaLnBrk="1" hangingPunct="1">
              <a:lnSpc>
                <a:spcPct val="90000"/>
              </a:lnSpc>
              <a:defRPr/>
            </a:pPr>
            <a:endParaRPr lang="en-US" sz="2000" b="1" kern="0">
              <a:cs typeface="Calibri"/>
            </a:endParaRPr>
          </a:p>
        </p:txBody>
      </p:sp>
    </p:spTree>
    <p:extLst>
      <p:ext uri="{BB962C8B-B14F-4D97-AF65-F5344CB8AC3E}">
        <p14:creationId xmlns:p14="http://schemas.microsoft.com/office/powerpoint/2010/main" val="3287734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65805-3CB6-BC27-8A7F-17A415696039}"/>
              </a:ext>
            </a:extLst>
          </p:cNvPr>
          <p:cNvSpPr>
            <a:spLocks noGrp="1"/>
          </p:cNvSpPr>
          <p:nvPr>
            <p:ph type="title"/>
          </p:nvPr>
        </p:nvSpPr>
        <p:spPr/>
        <p:txBody>
          <a:bodyPr/>
          <a:lstStyle/>
          <a:p>
            <a:pPr algn="ctr">
              <a:defRPr/>
            </a:pPr>
            <a:r>
              <a:rPr lang="en-US">
                <a:solidFill>
                  <a:srgbClr val="FFFF00"/>
                </a:solidFill>
              </a:rPr>
              <a:t>Example case 1: security deposit</a:t>
            </a:r>
          </a:p>
        </p:txBody>
      </p:sp>
      <p:pic>
        <p:nvPicPr>
          <p:cNvPr id="34820" name="Picture 6">
            <a:extLst>
              <a:ext uri="{FF2B5EF4-FFF2-40B4-BE49-F238E27FC236}">
                <a16:creationId xmlns:a16="http://schemas.microsoft.com/office/drawing/2014/main" id="{F3220837-7BA4-E9DD-B1D2-9D1640DF5D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990600"/>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D2456-BB6B-2E99-092B-1254CCC56B0B}"/>
              </a:ext>
            </a:extLst>
          </p:cNvPr>
          <p:cNvSpPr>
            <a:spLocks noGrp="1"/>
          </p:cNvSpPr>
          <p:nvPr>
            <p:ph type="title"/>
          </p:nvPr>
        </p:nvSpPr>
        <p:spPr/>
        <p:txBody>
          <a:bodyPr/>
          <a:lstStyle/>
          <a:p>
            <a:pPr>
              <a:defRPr/>
            </a:pPr>
            <a:r>
              <a:rPr lang="en-US">
                <a:solidFill>
                  <a:srgbClr val="FFFF00"/>
                </a:solidFill>
              </a:rPr>
              <a:t>Tammy the Former Tenant</a:t>
            </a:r>
          </a:p>
        </p:txBody>
      </p:sp>
      <p:sp>
        <p:nvSpPr>
          <p:cNvPr id="5" name="Content Placeholder 4">
            <a:extLst>
              <a:ext uri="{FF2B5EF4-FFF2-40B4-BE49-F238E27FC236}">
                <a16:creationId xmlns:a16="http://schemas.microsoft.com/office/drawing/2014/main" id="{0C0831E3-BEDA-278D-D656-B554CE2C18EC}"/>
              </a:ext>
            </a:extLst>
          </p:cNvPr>
          <p:cNvSpPr>
            <a:spLocks noGrp="1"/>
          </p:cNvSpPr>
          <p:nvPr>
            <p:ph idx="1"/>
          </p:nvPr>
        </p:nvSpPr>
        <p:spPr/>
        <p:txBody>
          <a:bodyPr>
            <a:normAutofit fontScale="85000" lnSpcReduction="10000"/>
          </a:bodyPr>
          <a:lstStyle/>
          <a:p>
            <a:pPr>
              <a:defRPr/>
            </a:pPr>
            <a:r>
              <a:rPr lang="en-US" sz="2800"/>
              <a:t>Tammy moved out of her apartment after her lease expired.  The landlord sent her a letter stating that all of Tammy’s $600 security deposit (plus $6 in interest) will be kept by the landlord to pay for damage to her apartment, and says she still owes more money for the damage.</a:t>
            </a:r>
            <a:endParaRPr lang="en-US" sz="2800">
              <a:ea typeface="Calibri"/>
              <a:cs typeface="Calibri"/>
            </a:endParaRPr>
          </a:p>
          <a:p>
            <a:pPr>
              <a:defRPr/>
            </a:pPr>
            <a:r>
              <a:rPr lang="en-US" sz="2800"/>
              <a:t>Tammy denies causing damage and wants to sue in Conciliation Court the </a:t>
            </a:r>
            <a:r>
              <a:rPr lang="en-US" sz="2800">
                <a:solidFill>
                  <a:srgbClr val="FFFF00"/>
                </a:solidFill>
              </a:rPr>
              <a:t>property manager </a:t>
            </a:r>
            <a:r>
              <a:rPr lang="en-US" sz="2800"/>
              <a:t>for </a:t>
            </a:r>
            <a:r>
              <a:rPr lang="en-US" sz="2800">
                <a:solidFill>
                  <a:srgbClr val="FFFF00"/>
                </a:solidFill>
              </a:rPr>
              <a:t>return of her deposit</a:t>
            </a:r>
            <a:r>
              <a:rPr lang="en-US" sz="2800"/>
              <a:t>, for </a:t>
            </a:r>
            <a:r>
              <a:rPr lang="en-US" sz="2800">
                <a:solidFill>
                  <a:srgbClr val="FFFF00"/>
                </a:solidFill>
              </a:rPr>
              <a:t>defamation of character</a:t>
            </a:r>
            <a:r>
              <a:rPr lang="en-US" sz="2800"/>
              <a:t>, and for </a:t>
            </a:r>
            <a:r>
              <a:rPr lang="en-US" sz="2800">
                <a:solidFill>
                  <a:srgbClr val="FFFF00"/>
                </a:solidFill>
              </a:rPr>
              <a:t>pain and suffering.</a:t>
            </a:r>
            <a:endParaRPr lang="en-US" sz="2800">
              <a:solidFill>
                <a:srgbClr val="FFFF00"/>
              </a:solidFill>
              <a:ea typeface="Calibri"/>
              <a:cs typeface="Calibri"/>
            </a:endParaRPr>
          </a:p>
          <a:p>
            <a:pPr>
              <a:defRPr/>
            </a:pPr>
            <a:r>
              <a:rPr lang="en-US" sz="2800"/>
              <a:t>What advice to give to this client?</a:t>
            </a:r>
            <a:endParaRPr lang="en-US" sz="2800">
              <a:ea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63803C-4920-FAE9-202A-78EF578D912B}"/>
              </a:ext>
            </a:extLst>
          </p:cNvPr>
          <p:cNvSpPr>
            <a:spLocks noGrp="1"/>
          </p:cNvSpPr>
          <p:nvPr>
            <p:ph type="title"/>
          </p:nvPr>
        </p:nvSpPr>
        <p:spPr>
          <a:xfrm>
            <a:off x="457200" y="-121084"/>
            <a:ext cx="8231687" cy="1518897"/>
          </a:xfrm>
        </p:spPr>
        <p:txBody>
          <a:bodyPr/>
          <a:lstStyle/>
          <a:p>
            <a:pPr algn="ctr">
              <a:defRPr/>
            </a:pPr>
            <a:r>
              <a:rPr lang="en-US" sz="3600">
                <a:solidFill>
                  <a:srgbClr val="FFFF00"/>
                </a:solidFill>
                <a:ea typeface="Calibri Light"/>
                <a:cs typeface="Calibri Light"/>
              </a:rPr>
              <a:t>Advice outside of substantive law</a:t>
            </a:r>
            <a:r>
              <a:rPr lang="en-US" sz="4000">
                <a:solidFill>
                  <a:srgbClr val="FFFF00"/>
                </a:solidFill>
                <a:ea typeface="Calibri Light"/>
                <a:cs typeface="Calibri Light"/>
              </a:rPr>
              <a:t> </a:t>
            </a:r>
            <a:endParaRPr lang="en-US">
              <a:solidFill>
                <a:srgbClr val="FFFF00"/>
              </a:solidFill>
              <a:ea typeface="Calibri Light" panose="020F0302020204030204"/>
              <a:cs typeface="Calibri Light" panose="020F0302020204030204"/>
            </a:endParaRPr>
          </a:p>
        </p:txBody>
      </p:sp>
      <p:sp>
        <p:nvSpPr>
          <p:cNvPr id="8" name="Content Placeholder 7">
            <a:extLst>
              <a:ext uri="{FF2B5EF4-FFF2-40B4-BE49-F238E27FC236}">
                <a16:creationId xmlns:a16="http://schemas.microsoft.com/office/drawing/2014/main" id="{D0C45F30-363F-00E2-24BE-FDB54B487895}"/>
              </a:ext>
            </a:extLst>
          </p:cNvPr>
          <p:cNvSpPr>
            <a:spLocks noGrp="1"/>
          </p:cNvSpPr>
          <p:nvPr>
            <p:ph idx="1"/>
          </p:nvPr>
        </p:nvSpPr>
        <p:spPr>
          <a:xfrm>
            <a:off x="457200" y="1711999"/>
            <a:ext cx="8229600" cy="3983168"/>
          </a:xfrm>
        </p:spPr>
        <p:txBody>
          <a:bodyPr vert="horz" lIns="91440" tIns="45720" rIns="91440" bIns="45720" rtlCol="0" anchor="ctr">
            <a:noAutofit/>
          </a:bodyPr>
          <a:lstStyle/>
          <a:p>
            <a:pPr>
              <a:defRPr/>
            </a:pPr>
            <a:r>
              <a:rPr lang="en-US" sz="2400">
                <a:ea typeface="Calibri"/>
                <a:cs typeface="Calibri"/>
              </a:rPr>
              <a:t>Sue proper party (building owner, not property manager)</a:t>
            </a:r>
          </a:p>
          <a:p>
            <a:pPr>
              <a:buClr>
                <a:srgbClr val="FFFFFF"/>
              </a:buClr>
              <a:defRPr/>
            </a:pPr>
            <a:r>
              <a:rPr lang="en-US" sz="2400">
                <a:ea typeface="Calibri"/>
                <a:cs typeface="Calibri"/>
              </a:rPr>
              <a:t>Conciliation Court </a:t>
            </a:r>
            <a:r>
              <a:rPr lang="en-US" sz="2400" u="sng">
                <a:ea typeface="Calibri"/>
                <a:cs typeface="Calibri"/>
              </a:rPr>
              <a:t>cannot</a:t>
            </a:r>
            <a:r>
              <a:rPr lang="en-US" sz="2400">
                <a:ea typeface="Calibri"/>
                <a:cs typeface="Calibri"/>
              </a:rPr>
              <a:t> hear claims for slander or libel</a:t>
            </a:r>
            <a:endParaRPr lang="en-US"/>
          </a:p>
          <a:p>
            <a:pPr>
              <a:buClr>
                <a:srgbClr val="FFFFFF"/>
              </a:buClr>
              <a:defRPr/>
            </a:pPr>
            <a:r>
              <a:rPr lang="en-US" sz="2400">
                <a:ea typeface="Calibri"/>
                <a:cs typeface="Calibri"/>
              </a:rPr>
              <a:t>Pain and suffering claims will not prevail</a:t>
            </a:r>
            <a:endParaRPr lang="en-US">
              <a:ea typeface="Calibri"/>
              <a:cs typeface="Calibri"/>
            </a:endParaRPr>
          </a:p>
          <a:p>
            <a:pPr>
              <a:buClr>
                <a:srgbClr val="FFFFFF"/>
              </a:buClr>
              <a:defRPr/>
            </a:pPr>
            <a:r>
              <a:rPr lang="en-US" sz="2400">
                <a:ea typeface="Calibri"/>
                <a:cs typeface="Calibri"/>
              </a:rPr>
              <a:t>The Conciliation Court does have jurisdiction to decide the security deposit claim, and it appears to be well within the $ limit</a:t>
            </a:r>
            <a:endParaRPr lang="en-US">
              <a:ea typeface="Calibri"/>
              <a:cs typeface="Calibri"/>
            </a:endParaRPr>
          </a:p>
          <a:p>
            <a:pPr>
              <a:buClr>
                <a:srgbClr val="FFFFFF"/>
              </a:buClr>
              <a:defRPr/>
            </a:pPr>
            <a:r>
              <a:rPr lang="en-US" sz="2400">
                <a:ea typeface="Calibri"/>
                <a:cs typeface="Calibri"/>
              </a:rPr>
              <a:t>Suing the landlord may open Tammy up to a counterclaim </a:t>
            </a:r>
          </a:p>
          <a:p>
            <a:pPr>
              <a:buClr>
                <a:srgbClr val="FFFFFF"/>
              </a:buClr>
              <a:defRPr/>
            </a:pPr>
            <a:r>
              <a:rPr lang="en-US" sz="2400">
                <a:ea typeface="Calibri"/>
                <a:cs typeface="Calibri"/>
              </a:rPr>
              <a:t>Getting $ through court </a:t>
            </a:r>
            <a:r>
              <a:rPr lang="en-US" sz="2400">
                <a:solidFill>
                  <a:srgbClr val="FFFF00"/>
                </a:solidFill>
                <a:ea typeface="Calibri"/>
                <a:cs typeface="Calibri"/>
              </a:rPr>
              <a:t>takes time</a:t>
            </a:r>
          </a:p>
        </p:txBody>
      </p:sp>
      <p:sp>
        <p:nvSpPr>
          <p:cNvPr id="7" name="Text Placeholder 6">
            <a:extLst>
              <a:ext uri="{FF2B5EF4-FFF2-40B4-BE49-F238E27FC236}">
                <a16:creationId xmlns:a16="http://schemas.microsoft.com/office/drawing/2014/main" id="{F87EBE43-BAEC-CEF9-713C-ADD73C9DB78D}"/>
              </a:ext>
            </a:extLst>
          </p:cNvPr>
          <p:cNvSpPr>
            <a:spLocks noGrp="1"/>
          </p:cNvSpPr>
          <p:nvPr>
            <p:ph type="body" sz="quarter" idx="4294967295"/>
          </p:nvPr>
        </p:nvSpPr>
        <p:spPr>
          <a:xfrm>
            <a:off x="113778" y="804428"/>
            <a:ext cx="8915400" cy="598487"/>
          </a:xfrm>
        </p:spPr>
        <p:txBody>
          <a:bodyPr>
            <a:noAutofit/>
          </a:bodyPr>
          <a:lstStyle/>
          <a:p>
            <a:pPr algn="ctr">
              <a:buNone/>
              <a:defRPr/>
            </a:pPr>
            <a:r>
              <a:rPr lang="en-US" sz="2000">
                <a:solidFill>
                  <a:srgbClr val="FFFF00"/>
                </a:solidFill>
                <a:ea typeface="Calibri"/>
                <a:cs typeface="Calibri"/>
              </a:rPr>
              <a:t>(what you should say without knowing anything about housing law)</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63803C-4920-FAE9-202A-78EF578D912B}"/>
              </a:ext>
            </a:extLst>
          </p:cNvPr>
          <p:cNvSpPr>
            <a:spLocks noGrp="1"/>
          </p:cNvSpPr>
          <p:nvPr>
            <p:ph type="title"/>
          </p:nvPr>
        </p:nvSpPr>
        <p:spPr>
          <a:xfrm>
            <a:off x="697282" y="526094"/>
            <a:ext cx="8231687" cy="1518897"/>
          </a:xfrm>
        </p:spPr>
        <p:txBody>
          <a:bodyPr>
            <a:normAutofit fontScale="90000"/>
          </a:bodyPr>
          <a:lstStyle/>
          <a:p>
            <a:pPr algn="ctr">
              <a:defRPr/>
            </a:pPr>
            <a:r>
              <a:rPr lang="en-US" sz="4400" b="1">
                <a:solidFill>
                  <a:srgbClr val="FFFF00"/>
                </a:solidFill>
                <a:latin typeface="Garamond"/>
                <a:ea typeface="Calibri Light"/>
                <a:cs typeface="Calibri Light"/>
              </a:rPr>
              <a:t>No Extra-Contractual Damages in Contract Cases!</a:t>
            </a:r>
            <a:r>
              <a:rPr lang="en-US" sz="4000">
                <a:solidFill>
                  <a:srgbClr val="FFFF00"/>
                </a:solidFill>
                <a:ea typeface="Calibri Light"/>
                <a:cs typeface="Calibri Light"/>
              </a:rPr>
              <a:t> </a:t>
            </a:r>
            <a:endParaRPr lang="en-US">
              <a:solidFill>
                <a:srgbClr val="FFFF00"/>
              </a:solidFill>
              <a:ea typeface="Calibri Light" panose="020F0302020204030204"/>
              <a:cs typeface="Calibri Light" panose="020F0302020204030204"/>
            </a:endParaRPr>
          </a:p>
        </p:txBody>
      </p:sp>
      <p:sp>
        <p:nvSpPr>
          <p:cNvPr id="8" name="Content Placeholder 7">
            <a:extLst>
              <a:ext uri="{FF2B5EF4-FFF2-40B4-BE49-F238E27FC236}">
                <a16:creationId xmlns:a16="http://schemas.microsoft.com/office/drawing/2014/main" id="{D0C45F30-363F-00E2-24BE-FDB54B487895}"/>
              </a:ext>
            </a:extLst>
          </p:cNvPr>
          <p:cNvSpPr>
            <a:spLocks noGrp="1"/>
          </p:cNvSpPr>
          <p:nvPr>
            <p:ph idx="1"/>
          </p:nvPr>
        </p:nvSpPr>
        <p:spPr>
          <a:xfrm>
            <a:off x="457200" y="2202602"/>
            <a:ext cx="8229600" cy="3983168"/>
          </a:xfrm>
        </p:spPr>
        <p:txBody>
          <a:bodyPr vert="horz" lIns="91440" tIns="45720" rIns="91440" bIns="45720" rtlCol="0" anchor="ctr">
            <a:noAutofit/>
          </a:bodyPr>
          <a:lstStyle/>
          <a:p>
            <a:pPr>
              <a:spcBef>
                <a:spcPct val="20000"/>
              </a:spcBef>
              <a:spcAft>
                <a:spcPct val="0"/>
              </a:spcAft>
              <a:defRPr/>
            </a:pPr>
            <a:r>
              <a:rPr lang="en-US" sz="2400">
                <a:latin typeface="Garamond"/>
                <a:ea typeface="Calibri"/>
                <a:cs typeface="Calibri"/>
              </a:rPr>
              <a:t>In the absence of specific statutory provisions, extra-contractual damages, such as emotional distress, are not recoverable for breach of contract except in exceptional cases where the breach is accompanied by an independent tort. </a:t>
            </a:r>
          </a:p>
          <a:p>
            <a:pPr lvl="1">
              <a:spcBef>
                <a:spcPct val="20000"/>
              </a:spcBef>
              <a:spcAft>
                <a:spcPct val="0"/>
              </a:spcAft>
              <a:buClr>
                <a:srgbClr val="FFFFFF"/>
              </a:buClr>
              <a:buFont typeface="Courier New"/>
              <a:buChar char="o"/>
              <a:defRPr/>
            </a:pPr>
            <a:r>
              <a:rPr lang="en-US" sz="1000" b="1" i="1">
                <a:latin typeface="Garamond"/>
                <a:ea typeface="Calibri"/>
                <a:cs typeface="Calibri"/>
              </a:rPr>
              <a:t>Lickteig v. Alderson, </a:t>
            </a:r>
            <a:r>
              <a:rPr lang="en-US" sz="1000" b="1" i="1" err="1">
                <a:latin typeface="Garamond"/>
                <a:ea typeface="Calibri"/>
                <a:cs typeface="Calibri"/>
              </a:rPr>
              <a:t>Ondov</a:t>
            </a:r>
            <a:r>
              <a:rPr lang="en-US" sz="1000" b="1" i="1">
                <a:latin typeface="Garamond"/>
                <a:ea typeface="Calibri"/>
                <a:cs typeface="Calibri"/>
              </a:rPr>
              <a:t>, Leonard &amp; Sween, P.A.</a:t>
            </a:r>
            <a:r>
              <a:rPr lang="en-US" sz="1000">
                <a:latin typeface="Garamond"/>
                <a:ea typeface="Calibri"/>
                <a:cs typeface="Calibri"/>
              </a:rPr>
              <a:t>, 556 N.W.2d 557, 561 (Minn. 1996); </a:t>
            </a:r>
            <a:r>
              <a:rPr lang="en-US" sz="1000" b="1" i="1">
                <a:latin typeface="Garamond"/>
                <a:ea typeface="Calibri"/>
                <a:cs typeface="Calibri"/>
              </a:rPr>
              <a:t>Haagenson v. National Farmers Union Property &amp; Cas. Co.</a:t>
            </a:r>
            <a:r>
              <a:rPr lang="en-US" sz="1000">
                <a:latin typeface="Garamond"/>
                <a:ea typeface="Calibri"/>
                <a:cs typeface="Calibri"/>
              </a:rPr>
              <a:t>, 277 N.W.2d 648, 652 (Minn. 1979); </a:t>
            </a:r>
            <a:r>
              <a:rPr lang="en-US" sz="1000" b="1" i="1">
                <a:latin typeface="Garamond"/>
                <a:ea typeface="Calibri"/>
                <a:cs typeface="Calibri"/>
              </a:rPr>
              <a:t>Olson v. </a:t>
            </a:r>
            <a:r>
              <a:rPr lang="en-US" sz="1000" b="1" i="1" err="1">
                <a:latin typeface="Garamond"/>
                <a:ea typeface="Calibri"/>
                <a:cs typeface="Calibri"/>
              </a:rPr>
              <a:t>Rugloski</a:t>
            </a:r>
            <a:r>
              <a:rPr lang="en-US" sz="1000">
                <a:latin typeface="Garamond"/>
                <a:ea typeface="Calibri"/>
                <a:cs typeface="Calibri"/>
              </a:rPr>
              <a:t>, 277 N.W.2d 385, 388 (Minn. 1979); </a:t>
            </a:r>
            <a:r>
              <a:rPr lang="en-US" sz="1000" b="1" i="1">
                <a:latin typeface="Garamond"/>
                <a:ea typeface="Calibri"/>
                <a:cs typeface="Calibri"/>
              </a:rPr>
              <a:t>Wild v. Rarig</a:t>
            </a:r>
            <a:r>
              <a:rPr lang="en-US" sz="1000">
                <a:latin typeface="Garamond"/>
                <a:ea typeface="Calibri"/>
                <a:cs typeface="Calibri"/>
              </a:rPr>
              <a:t>, 302 Minn. 419, 440, 234 N.W.2d 775, 789 (1975); </a:t>
            </a:r>
            <a:r>
              <a:rPr lang="en-US" sz="1000" b="1" i="1">
                <a:latin typeface="Garamond"/>
                <a:ea typeface="Calibri"/>
                <a:cs typeface="Calibri"/>
              </a:rPr>
              <a:t>see</a:t>
            </a:r>
            <a:r>
              <a:rPr lang="en-US" sz="1000">
                <a:latin typeface="Garamond"/>
                <a:ea typeface="Calibri"/>
                <a:cs typeface="Calibri"/>
              </a:rPr>
              <a:t> William Lloyd Prosser, </a:t>
            </a:r>
            <a:r>
              <a:rPr lang="en-US" sz="1000" b="1" i="1">
                <a:latin typeface="Garamond"/>
                <a:ea typeface="Calibri"/>
                <a:cs typeface="Calibri"/>
              </a:rPr>
              <a:t>The Borderland of Tort and Contract, in Selected Topics On the Law of Torts</a:t>
            </a:r>
            <a:r>
              <a:rPr lang="en-US" sz="1000">
                <a:latin typeface="Garamond"/>
                <a:ea typeface="Calibri"/>
                <a:cs typeface="Calibri"/>
              </a:rPr>
              <a:t> 380, 426 (1953) (noting in contract actions, there is no recovery for mental suffering). The accompanying independent tort must be willful and support the extra-contractual damages in its own right. </a:t>
            </a:r>
            <a:r>
              <a:rPr lang="en-US" sz="1000" b="1" i="1">
                <a:latin typeface="Garamond"/>
                <a:ea typeface="Calibri"/>
                <a:cs typeface="Calibri"/>
              </a:rPr>
              <a:t>Lickteig</a:t>
            </a:r>
            <a:r>
              <a:rPr lang="en-US" sz="1000">
                <a:latin typeface="Garamond"/>
                <a:ea typeface="Calibri"/>
                <a:cs typeface="Calibri"/>
              </a:rPr>
              <a:t>, 556 N.W.2d at 561. </a:t>
            </a:r>
          </a:p>
          <a:p>
            <a:pPr>
              <a:spcBef>
                <a:spcPct val="20000"/>
              </a:spcBef>
              <a:spcAft>
                <a:spcPct val="0"/>
              </a:spcAft>
              <a:buClr>
                <a:srgbClr val="FFFFFF"/>
              </a:buClr>
              <a:defRPr/>
            </a:pPr>
            <a:r>
              <a:rPr lang="en-US" sz="2400">
                <a:latin typeface="Garamond"/>
                <a:ea typeface="Calibri"/>
                <a:cs typeface="Calibri"/>
              </a:rPr>
              <a:t>A malicious motive in breaking a contract will not convert a contract action into a tort action. </a:t>
            </a:r>
          </a:p>
          <a:p>
            <a:pPr lvl="1">
              <a:spcBef>
                <a:spcPct val="20000"/>
              </a:spcBef>
              <a:spcAft>
                <a:spcPct val="0"/>
              </a:spcAft>
              <a:buClr>
                <a:srgbClr val="FFFFFF"/>
              </a:buClr>
              <a:buFont typeface="Courier New"/>
              <a:buChar char="o"/>
              <a:defRPr/>
            </a:pPr>
            <a:r>
              <a:rPr lang="en-US" sz="1000" b="1" i="1">
                <a:latin typeface="Garamond"/>
                <a:ea typeface="Calibri"/>
                <a:cs typeface="Calibri"/>
              </a:rPr>
              <a:t>Id.</a:t>
            </a:r>
            <a:r>
              <a:rPr lang="en-US" sz="1000">
                <a:latin typeface="Garamond"/>
                <a:ea typeface="Calibri"/>
                <a:cs typeface="Calibri"/>
              </a:rPr>
              <a:t>; </a:t>
            </a:r>
            <a:r>
              <a:rPr lang="en-US" sz="1000" b="1" i="1">
                <a:latin typeface="Garamond"/>
                <a:ea typeface="Calibri"/>
                <a:cs typeface="Calibri"/>
              </a:rPr>
              <a:t>see Wild</a:t>
            </a:r>
            <a:r>
              <a:rPr lang="en-US" sz="1000">
                <a:latin typeface="Garamond"/>
                <a:ea typeface="Calibri"/>
                <a:cs typeface="Calibri"/>
              </a:rPr>
              <a:t>, 302 Minn. at 442, 234 N.W.2d at 790 (concluding bad faith breach of contract does not </a:t>
            </a:r>
            <a:r>
              <a:rPr lang="en-US" sz="1000">
                <a:solidFill>
                  <a:srgbClr val="FFFFFF"/>
                </a:solidFill>
                <a:latin typeface="Garamond"/>
                <a:ea typeface="Calibri"/>
                <a:cs typeface="Calibri"/>
              </a:rPr>
              <a:t>become tort). </a:t>
            </a:r>
            <a:endParaRPr lang="en-US">
              <a:ea typeface="Calibri"/>
              <a:cs typeface="Calibri"/>
            </a:endParaRPr>
          </a:p>
        </p:txBody>
      </p:sp>
    </p:spTree>
    <p:extLst>
      <p:ext uri="{BB962C8B-B14F-4D97-AF65-F5344CB8AC3E}">
        <p14:creationId xmlns:p14="http://schemas.microsoft.com/office/powerpoint/2010/main" val="3930132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BCBE37E-8FAD-B9C2-66B3-55E0D9246D82}"/>
              </a:ext>
            </a:extLst>
          </p:cNvPr>
          <p:cNvSpPr>
            <a:spLocks noGrp="1" noRot="1" noChangeArrowheads="1"/>
          </p:cNvSpPr>
          <p:nvPr>
            <p:ph type="title"/>
          </p:nvPr>
        </p:nvSpPr>
        <p:spPr>
          <a:xfrm>
            <a:off x="457200" y="275574"/>
            <a:ext cx="7772400" cy="1456267"/>
          </a:xfrm>
        </p:spPr>
        <p:txBody>
          <a:bodyPr/>
          <a:lstStyle/>
          <a:p>
            <a:pPr eaLnBrk="1" hangingPunct="1">
              <a:defRPr/>
            </a:pPr>
            <a:r>
              <a:rPr lang="en-US" sz="4000" b="0" i="1" cap="small">
                <a:solidFill>
                  <a:srgbClr val="FFFF00"/>
                </a:solidFill>
                <a:effectLst/>
                <a:hlinkClick r:id="rId2"/>
              </a:rPr>
              <a:t>Minn. Stat. </a:t>
            </a:r>
            <a:r>
              <a:rPr lang="en-US" sz="4000" b="0" i="1">
                <a:solidFill>
                  <a:srgbClr val="FFFF00"/>
                </a:solidFill>
                <a:effectLst/>
                <a:hlinkClick r:id="rId2"/>
              </a:rPr>
              <a:t>§ 504B.178</a:t>
            </a:r>
            <a:br>
              <a:rPr lang="en-US" sz="4000" b="0" i="1">
                <a:solidFill>
                  <a:srgbClr val="FFFF00"/>
                </a:solidFill>
                <a:effectLst/>
              </a:rPr>
            </a:br>
            <a:r>
              <a:rPr lang="en-US" sz="1600" b="0">
                <a:solidFill>
                  <a:srgbClr val="FFFF00"/>
                </a:solidFill>
                <a:effectLst/>
              </a:rPr>
              <a:t>INTEREST ON SECURITY DEPOSITS; WITHHOLDING SECURITY DEPOSITS; DAMAGES; LIMIT ON WITHHOLDING LAST MONTH'S RENT</a:t>
            </a:r>
          </a:p>
        </p:txBody>
      </p:sp>
      <p:sp>
        <p:nvSpPr>
          <p:cNvPr id="39939" name="Rectangle 3">
            <a:extLst>
              <a:ext uri="{FF2B5EF4-FFF2-40B4-BE49-F238E27FC236}">
                <a16:creationId xmlns:a16="http://schemas.microsoft.com/office/drawing/2014/main" id="{272C4B9C-04C9-C519-6602-DF7FD119678A}"/>
              </a:ext>
            </a:extLst>
          </p:cNvPr>
          <p:cNvSpPr>
            <a:spLocks noGrp="1" noChangeArrowheads="1"/>
          </p:cNvSpPr>
          <p:nvPr>
            <p:ph idx="1"/>
          </p:nvPr>
        </p:nvSpPr>
        <p:spPr>
          <a:xfrm>
            <a:off x="457200" y="1860233"/>
            <a:ext cx="8106427" cy="4661652"/>
          </a:xfrm>
        </p:spPr>
        <p:txBody>
          <a:bodyPr>
            <a:normAutofit fontScale="92500" lnSpcReduction="20000"/>
          </a:bodyPr>
          <a:lstStyle/>
          <a:p>
            <a:pPr eaLnBrk="1" hangingPunct="1">
              <a:lnSpc>
                <a:spcPct val="90000"/>
              </a:lnSpc>
              <a:buFont typeface="Wingdings" panose="05000000000000000000" pitchFamily="2" charset="2"/>
              <a:buNone/>
            </a:pPr>
            <a:r>
              <a:rPr lang="en-US" altLang="en-US">
                <a:effectLst/>
              </a:rPr>
              <a:t>Subd. 3. Return of Security Deposit.</a:t>
            </a:r>
          </a:p>
          <a:p>
            <a:pPr eaLnBrk="1" hangingPunct="1">
              <a:lnSpc>
                <a:spcPct val="90000"/>
              </a:lnSpc>
              <a:buFont typeface="Wingdings" panose="05000000000000000000" pitchFamily="2" charset="2"/>
              <a:buNone/>
            </a:pPr>
            <a:r>
              <a:rPr lang="en-US" altLang="en-US">
                <a:effectLst/>
              </a:rPr>
              <a:t>	Every landlord shall within three weeks after termination of the tenancy and after receipt of the tenant's mailing address or delivery instructions, </a:t>
            </a:r>
            <a:r>
              <a:rPr lang="en-US" altLang="en-US" b="1" i="1">
                <a:solidFill>
                  <a:srgbClr val="FFFF00"/>
                </a:solidFill>
                <a:effectLst/>
              </a:rPr>
              <a:t>return the deposit</a:t>
            </a:r>
            <a:r>
              <a:rPr lang="en-US" altLang="en-US">
                <a:solidFill>
                  <a:srgbClr val="FFFF00"/>
                </a:solidFill>
                <a:effectLst/>
              </a:rPr>
              <a:t> </a:t>
            </a:r>
            <a:r>
              <a:rPr lang="en-US" altLang="en-US">
                <a:effectLst/>
              </a:rPr>
              <a:t>to the tenant, with interest thereon or </a:t>
            </a:r>
            <a:r>
              <a:rPr lang="en-US" altLang="en-US" b="1" i="1">
                <a:solidFill>
                  <a:srgbClr val="FFFF00"/>
                </a:solidFill>
                <a:effectLst/>
              </a:rPr>
              <a:t>furnish to the tenant a written statement showing the specific reason for the withholding</a:t>
            </a:r>
            <a:r>
              <a:rPr lang="en-US" altLang="en-US">
                <a:solidFill>
                  <a:srgbClr val="FFFF00"/>
                </a:solidFill>
                <a:effectLst/>
              </a:rPr>
              <a:t> </a:t>
            </a:r>
            <a:r>
              <a:rPr lang="en-US" altLang="en-US">
                <a:effectLst/>
              </a:rPr>
              <a:t>of the deposit or any portion thereof.</a:t>
            </a:r>
          </a:p>
          <a:p>
            <a:pPr>
              <a:buNone/>
            </a:pPr>
            <a:r>
              <a:rPr lang="en-US">
                <a:ea typeface="+mn-lt"/>
                <a:cs typeface="+mn-lt"/>
              </a:rPr>
              <a:t>Subd. 4. Damages. </a:t>
            </a:r>
          </a:p>
          <a:p>
            <a:pPr>
              <a:buNone/>
            </a:pPr>
            <a:r>
              <a:rPr lang="en-US">
                <a:ea typeface="+mn-lt"/>
                <a:cs typeface="+mn-lt"/>
              </a:rPr>
              <a:t>Any landlord who fails to provide a written statement within three weeks of termination of the tenancy after receipt of the tenant's mailing address or delivery instructions </a:t>
            </a:r>
            <a:r>
              <a:rPr lang="en-US" b="1" i="1">
                <a:solidFill>
                  <a:srgbClr val="FFFF00"/>
                </a:solidFill>
                <a:ea typeface="+mn-lt"/>
                <a:cs typeface="+mn-lt"/>
              </a:rPr>
              <a:t>is</a:t>
            </a:r>
            <a:r>
              <a:rPr lang="en-US" b="1" i="1">
                <a:ea typeface="+mn-lt"/>
                <a:cs typeface="+mn-lt"/>
              </a:rPr>
              <a:t> </a:t>
            </a:r>
            <a:r>
              <a:rPr lang="en-US" b="1" i="1">
                <a:solidFill>
                  <a:srgbClr val="FFFF00"/>
                </a:solidFill>
                <a:ea typeface="+mn-lt"/>
                <a:cs typeface="+mn-lt"/>
              </a:rPr>
              <a:t>liable to the tenant for damages in an amount equal to the portion of the deposit withheld</a:t>
            </a:r>
            <a:r>
              <a:rPr lang="en-US">
                <a:ea typeface="+mn-lt"/>
                <a:cs typeface="+mn-lt"/>
              </a:rPr>
              <a:t>  by the landlord and interest thereon as a penalty, in addition to the portion of the deposit wrongfully withheld by the landlord and interest thereon. </a:t>
            </a:r>
          </a:p>
          <a:p>
            <a:pPr>
              <a:lnSpc>
                <a:spcPct val="90000"/>
              </a:lnSpc>
              <a:buNone/>
            </a:pPr>
            <a:r>
              <a:rPr lang="en-US">
                <a:ea typeface="+mn-lt"/>
                <a:cs typeface="+mn-lt"/>
              </a:rPr>
              <a:t>Subd. 7. Bad Faith Retention.</a:t>
            </a:r>
          </a:p>
          <a:p>
            <a:pPr>
              <a:lnSpc>
                <a:spcPct val="90000"/>
              </a:lnSpc>
              <a:buNone/>
            </a:pPr>
            <a:r>
              <a:rPr lang="en-US">
                <a:ea typeface="+mn-lt"/>
                <a:cs typeface="+mn-lt"/>
              </a:rPr>
              <a:t>The bad faith retention by a landlord of a deposit, the interest thereon, or any portion thereof, in violation of this section shall subject the landlord to </a:t>
            </a:r>
            <a:r>
              <a:rPr lang="en-US" b="1" i="1">
                <a:solidFill>
                  <a:srgbClr val="FFFF00"/>
                </a:solidFill>
                <a:ea typeface="+mn-lt"/>
                <a:cs typeface="+mn-lt"/>
              </a:rPr>
              <a:t>punitive damages not to exceed $500</a:t>
            </a:r>
            <a:r>
              <a:rPr lang="en-US">
                <a:ea typeface="+mn-lt"/>
                <a:cs typeface="+mn-lt"/>
              </a:rPr>
              <a:t> for each deposit in addition to the damages provided in subdivision 4. If the landlord has failed to comply with the provisions of subdivision 3 or 5, retention of a deposit shall be presumed to be in bad faith unless the landlord returns the deposit within two weeks after the commencement of any action for the recovery of the deposit.</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0FF2-EE64-BF55-C999-CDA77F879C8F}"/>
              </a:ext>
            </a:extLst>
          </p:cNvPr>
          <p:cNvSpPr>
            <a:spLocks noGrp="1"/>
          </p:cNvSpPr>
          <p:nvPr>
            <p:ph type="title"/>
          </p:nvPr>
        </p:nvSpPr>
        <p:spPr/>
        <p:txBody>
          <a:bodyPr>
            <a:normAutofit/>
          </a:bodyPr>
          <a:lstStyle/>
          <a:p>
            <a:pPr>
              <a:defRPr/>
            </a:pPr>
            <a:r>
              <a:rPr lang="en-US" sz="3600">
                <a:solidFill>
                  <a:srgbClr val="FFFF00"/>
                </a:solidFill>
              </a:rPr>
              <a:t>How much is Tammy’s claim?</a:t>
            </a:r>
          </a:p>
        </p:txBody>
      </p:sp>
      <p:sp>
        <p:nvSpPr>
          <p:cNvPr id="3" name="Content Placeholder 2">
            <a:extLst>
              <a:ext uri="{FF2B5EF4-FFF2-40B4-BE49-F238E27FC236}">
                <a16:creationId xmlns:a16="http://schemas.microsoft.com/office/drawing/2014/main" id="{ED8A4D2A-2D28-4AEB-06E5-6625517E5E6B}"/>
              </a:ext>
            </a:extLst>
          </p:cNvPr>
          <p:cNvSpPr>
            <a:spLocks noGrp="1"/>
          </p:cNvSpPr>
          <p:nvPr>
            <p:ph idx="1"/>
          </p:nvPr>
        </p:nvSpPr>
        <p:spPr>
          <a:xfrm>
            <a:off x="457200" y="1912424"/>
            <a:ext cx="7772400" cy="3649133"/>
          </a:xfrm>
        </p:spPr>
        <p:txBody>
          <a:bodyPr/>
          <a:lstStyle/>
          <a:p>
            <a:pPr marL="0" indent="0">
              <a:buFont typeface="Wingdings" panose="05000000000000000000" pitchFamily="2" charset="2"/>
              <a:buNone/>
              <a:defRPr/>
            </a:pPr>
            <a:r>
              <a:rPr lang="en-US"/>
              <a:t>    $600 security deposit</a:t>
            </a:r>
          </a:p>
          <a:p>
            <a:pPr marL="0" indent="0">
              <a:buFont typeface="Wingdings" panose="05000000000000000000" pitchFamily="2" charset="2"/>
              <a:buNone/>
              <a:defRPr/>
            </a:pPr>
            <a:r>
              <a:rPr lang="en-US">
                <a:solidFill>
                  <a:srgbClr val="FFFF00"/>
                </a:solidFill>
              </a:rPr>
              <a:t>+</a:t>
            </a:r>
            <a:r>
              <a:rPr lang="en-US"/>
              <a:t> $6 interest</a:t>
            </a:r>
          </a:p>
          <a:p>
            <a:pPr marL="0" indent="0">
              <a:buFont typeface="Wingdings" panose="05000000000000000000" pitchFamily="2" charset="2"/>
              <a:buNone/>
              <a:defRPr/>
            </a:pPr>
            <a:r>
              <a:rPr lang="en-US">
                <a:solidFill>
                  <a:srgbClr val="FFFF00"/>
                </a:solidFill>
              </a:rPr>
              <a:t>+</a:t>
            </a:r>
            <a:r>
              <a:rPr lang="en-US"/>
              <a:t> $606 in statutory damages pursuant to Minn. Stat. § 504B.178, subd. 4</a:t>
            </a:r>
          </a:p>
          <a:p>
            <a:pPr marL="0" indent="0">
              <a:buFont typeface="Wingdings" panose="05000000000000000000" pitchFamily="2" charset="2"/>
              <a:buNone/>
              <a:defRPr/>
            </a:pPr>
            <a:r>
              <a:rPr lang="en-US">
                <a:solidFill>
                  <a:srgbClr val="FFFF00"/>
                </a:solidFill>
              </a:rPr>
              <a:t>+</a:t>
            </a:r>
            <a:r>
              <a:rPr lang="en-US"/>
              <a:t> $500 in statutory punitive damages pursuant to Minn. Stat. § 504B.178, subd. 7</a:t>
            </a:r>
          </a:p>
          <a:p>
            <a:pPr marL="0" indent="0">
              <a:buFont typeface="Wingdings" panose="05000000000000000000" pitchFamily="2" charset="2"/>
              <a:buNone/>
              <a:defRPr/>
            </a:pPr>
            <a:r>
              <a:rPr lang="en-US">
                <a:solidFill>
                  <a:srgbClr val="FFFF00"/>
                </a:solidFill>
              </a:rPr>
              <a:t>+</a:t>
            </a:r>
            <a:r>
              <a:rPr lang="en-US"/>
              <a:t> $70 Conciliation Court filing fee</a:t>
            </a:r>
          </a:p>
          <a:p>
            <a:pPr marL="0" indent="0">
              <a:buFont typeface="Wingdings" panose="05000000000000000000" pitchFamily="2" charset="2"/>
              <a:buNone/>
              <a:defRPr/>
            </a:pPr>
            <a:r>
              <a:rPr lang="en-US">
                <a:solidFill>
                  <a:srgbClr val="FFFF00"/>
                </a:solidFill>
              </a:rPr>
              <a:t>= $1,782 Claim </a:t>
            </a:r>
          </a:p>
          <a:p>
            <a:pPr>
              <a:defRPr/>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65805-3CB6-BC27-8A7F-17A415696039}"/>
              </a:ext>
            </a:extLst>
          </p:cNvPr>
          <p:cNvSpPr>
            <a:spLocks noGrp="1"/>
          </p:cNvSpPr>
          <p:nvPr>
            <p:ph type="title"/>
          </p:nvPr>
        </p:nvSpPr>
        <p:spPr/>
        <p:txBody>
          <a:bodyPr/>
          <a:lstStyle/>
          <a:p>
            <a:pPr algn="ctr">
              <a:defRPr/>
            </a:pPr>
            <a:r>
              <a:rPr lang="en-US" dirty="0">
                <a:solidFill>
                  <a:srgbClr val="FFFF00"/>
                </a:solidFill>
              </a:rPr>
              <a:t>Example case 2: wage claim</a:t>
            </a:r>
          </a:p>
        </p:txBody>
      </p:sp>
      <p:pic>
        <p:nvPicPr>
          <p:cNvPr id="2" name="Picture 1" descr="A close-up of a pen and a check&#10;&#10;Description automatically generated">
            <a:extLst>
              <a:ext uri="{FF2B5EF4-FFF2-40B4-BE49-F238E27FC236}">
                <a16:creationId xmlns:a16="http://schemas.microsoft.com/office/drawing/2014/main" id="{CB825F73-9DB5-0894-084C-F937D342037C}"/>
              </a:ext>
            </a:extLst>
          </p:cNvPr>
          <p:cNvPicPr>
            <a:picLocks noChangeAspect="1"/>
          </p:cNvPicPr>
          <p:nvPr/>
        </p:nvPicPr>
        <p:blipFill>
          <a:blip r:embed="rId2"/>
          <a:stretch>
            <a:fillRect/>
          </a:stretch>
        </p:blipFill>
        <p:spPr>
          <a:xfrm>
            <a:off x="3389856" y="1234336"/>
            <a:ext cx="1905000" cy="1905000"/>
          </a:xfrm>
          <a:prstGeom prst="rect">
            <a:avLst/>
          </a:prstGeom>
        </p:spPr>
      </p:pic>
    </p:spTree>
    <p:extLst>
      <p:ext uri="{BB962C8B-B14F-4D97-AF65-F5344CB8AC3E}">
        <p14:creationId xmlns:p14="http://schemas.microsoft.com/office/powerpoint/2010/main" val="2929127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882731-959B-D3BB-00E0-7D6F589F3BDF}"/>
              </a:ext>
            </a:extLst>
          </p:cNvPr>
          <p:cNvSpPr>
            <a:spLocks noGrp="1"/>
          </p:cNvSpPr>
          <p:nvPr>
            <p:ph type="title"/>
          </p:nvPr>
        </p:nvSpPr>
        <p:spPr>
          <a:xfrm>
            <a:off x="530268" y="254697"/>
            <a:ext cx="7772400" cy="1456267"/>
          </a:xfrm>
        </p:spPr>
        <p:txBody>
          <a:bodyPr/>
          <a:lstStyle/>
          <a:p>
            <a:pPr>
              <a:defRPr/>
            </a:pPr>
            <a:r>
              <a:rPr lang="en-US" dirty="0">
                <a:solidFill>
                  <a:srgbClr val="FFFF00"/>
                </a:solidFill>
              </a:rPr>
              <a:t>Sammy the Server</a:t>
            </a:r>
          </a:p>
        </p:txBody>
      </p:sp>
      <p:sp>
        <p:nvSpPr>
          <p:cNvPr id="5" name="Content Placeholder 4">
            <a:extLst>
              <a:ext uri="{FF2B5EF4-FFF2-40B4-BE49-F238E27FC236}">
                <a16:creationId xmlns:a16="http://schemas.microsoft.com/office/drawing/2014/main" id="{807402FD-D453-8062-31FB-7CDDA22EB4A9}"/>
              </a:ext>
            </a:extLst>
          </p:cNvPr>
          <p:cNvSpPr>
            <a:spLocks noGrp="1"/>
          </p:cNvSpPr>
          <p:nvPr>
            <p:ph idx="1"/>
          </p:nvPr>
        </p:nvSpPr>
        <p:spPr>
          <a:xfrm>
            <a:off x="457200" y="1295400"/>
            <a:ext cx="8229600" cy="4830763"/>
          </a:xfrm>
        </p:spPr>
        <p:txBody>
          <a:bodyPr/>
          <a:lstStyle/>
          <a:p>
            <a:pPr>
              <a:defRPr/>
            </a:pPr>
            <a:r>
              <a:rPr lang="en-US" sz="2000" dirty="0"/>
              <a:t>Sammy is college student.  Sammy has worked at Danny Deadbeat’s Diner since it opened six months ago. Sammy gets paid weekly, but their hours and income vary from week-to-week depending on the amount of business.  Sammy also makes tips.</a:t>
            </a:r>
          </a:p>
          <a:p>
            <a:pPr>
              <a:defRPr/>
            </a:pPr>
            <a:r>
              <a:rPr lang="en-US" sz="2000" dirty="0"/>
              <a:t>Danny Deadbeat’s Diner is an assumed name, and the name-holder and owner of the business is an entity called Deadbeat Eats, LLC.</a:t>
            </a:r>
          </a:p>
          <a:p>
            <a:pPr>
              <a:defRPr/>
            </a:pPr>
            <a:r>
              <a:rPr lang="en-US" sz="2000" dirty="0"/>
              <a:t>Unfortunately, Sammy hasn’t gotten a paycheck in the three weeks, and Danny told the whole staff that the restaurant is closing after this weekend.  Business has been terrible lately.</a:t>
            </a:r>
          </a:p>
          <a:p>
            <a:pPr>
              <a:defRPr/>
            </a:pPr>
            <a:r>
              <a:rPr lang="en-US" sz="2000" dirty="0"/>
              <a:t>Danny did not say when employees will be paid so Sammy walked out on their shift and sent Danny a text message saying Sammy won’t work the weekend and needs to be paid immediately because their rent is due in a few days.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3FB2-D20E-69F4-BD17-4D87C56CF6A3}"/>
              </a:ext>
            </a:extLst>
          </p:cNvPr>
          <p:cNvSpPr>
            <a:spLocks noGrp="1"/>
          </p:cNvSpPr>
          <p:nvPr>
            <p:ph type="title"/>
          </p:nvPr>
        </p:nvSpPr>
        <p:spPr>
          <a:xfrm>
            <a:off x="686844" y="254697"/>
            <a:ext cx="7772400" cy="1456267"/>
          </a:xfrm>
        </p:spPr>
        <p:txBody>
          <a:bodyPr/>
          <a:lstStyle/>
          <a:p>
            <a:pPr>
              <a:defRPr/>
            </a:pPr>
            <a:r>
              <a:rPr lang="en-US" dirty="0">
                <a:solidFill>
                  <a:srgbClr val="FFFF00"/>
                </a:solidFill>
              </a:rPr>
              <a:t>Will suing help Sammy make the rent due in a few days?</a:t>
            </a:r>
          </a:p>
        </p:txBody>
      </p:sp>
      <p:sp>
        <p:nvSpPr>
          <p:cNvPr id="3" name="Content Placeholder 2">
            <a:extLst>
              <a:ext uri="{FF2B5EF4-FFF2-40B4-BE49-F238E27FC236}">
                <a16:creationId xmlns:a16="http://schemas.microsoft.com/office/drawing/2014/main" id="{2C6432EF-F043-84A8-AD97-62F3E5290959}"/>
              </a:ext>
            </a:extLst>
          </p:cNvPr>
          <p:cNvSpPr>
            <a:spLocks noGrp="1"/>
          </p:cNvSpPr>
          <p:nvPr>
            <p:ph idx="1"/>
          </p:nvPr>
        </p:nvSpPr>
        <p:spPr/>
        <p:txBody>
          <a:bodyPr/>
          <a:lstStyle/>
          <a:p>
            <a:pPr>
              <a:defRPr/>
            </a:pPr>
            <a:r>
              <a:rPr lang="en-US" dirty="0"/>
              <a:t>No, if Sammy filed a lawsuit today it would likely take 10-12 weeks just to get a hearing.</a:t>
            </a:r>
          </a:p>
          <a:p>
            <a:pPr>
              <a:defRPr/>
            </a:pPr>
            <a:r>
              <a:rPr lang="en-US" dirty="0"/>
              <a:t>What other options to pay the rent might Sammy consider?</a:t>
            </a:r>
          </a:p>
          <a:p>
            <a:pPr lvl="1">
              <a:defRPr/>
            </a:pPr>
            <a:r>
              <a:rPr lang="en-US" sz="2400" dirty="0"/>
              <a:t>Applying for unemployment benefits?</a:t>
            </a:r>
          </a:p>
          <a:p>
            <a:pPr lvl="1">
              <a:defRPr/>
            </a:pPr>
            <a:r>
              <a:rPr lang="en-US" sz="2400" dirty="0"/>
              <a:t>Finding a new job?</a:t>
            </a:r>
          </a:p>
          <a:p>
            <a:pPr lvl="1">
              <a:defRPr/>
            </a:pPr>
            <a:r>
              <a:rPr lang="en-US" sz="2400" dirty="0"/>
              <a:t>Applying for emergency assistance?</a:t>
            </a:r>
          </a:p>
          <a:p>
            <a:pPr lvl="1">
              <a:defRPr/>
            </a:pPr>
            <a:r>
              <a:rPr lang="en-US" sz="2400" dirty="0"/>
              <a:t>Borrowing money from family &amp; friends?</a:t>
            </a:r>
          </a:p>
          <a:p>
            <a:pPr lvl="1">
              <a:defRPr/>
            </a:pPr>
            <a:r>
              <a:rPr lang="en-US" sz="2400" dirty="0"/>
              <a:t>Illegal Self-Help? – Sometimes clients suggest taking illegal self-help remedies after learning about the difficulties associated with suing and collecting.  </a:t>
            </a:r>
            <a:r>
              <a:rPr lang="en-US" sz="2400" b="1" dirty="0">
                <a:solidFill>
                  <a:srgbClr val="FFFF00"/>
                </a:solidFill>
              </a:rPr>
              <a:t>Advise against this</a:t>
            </a:r>
            <a:r>
              <a:rPr lang="en-US" sz="2400" dirty="0"/>
              <a:t>!</a:t>
            </a:r>
          </a:p>
        </p:txBody>
      </p:sp>
      <p:pic>
        <p:nvPicPr>
          <p:cNvPr id="49156" name="Picture 3" descr="rent due.jpg">
            <a:extLst>
              <a:ext uri="{FF2B5EF4-FFF2-40B4-BE49-F238E27FC236}">
                <a16:creationId xmlns:a16="http://schemas.microsoft.com/office/drawing/2014/main" id="{1D540E7D-F01A-8EE3-31A4-4FDB9F576D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2784" y="2535477"/>
            <a:ext cx="2543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E58E-E95B-1110-69E6-3C8B4B7A96C2}"/>
              </a:ext>
            </a:extLst>
          </p:cNvPr>
          <p:cNvSpPr>
            <a:spLocks noGrp="1"/>
          </p:cNvSpPr>
          <p:nvPr>
            <p:ph type="title"/>
          </p:nvPr>
        </p:nvSpPr>
        <p:spPr/>
        <p:txBody>
          <a:bodyPr/>
          <a:lstStyle/>
          <a:p>
            <a:pPr>
              <a:defRPr/>
            </a:pPr>
            <a:r>
              <a:rPr lang="en-US" dirty="0">
                <a:solidFill>
                  <a:srgbClr val="FFFF00"/>
                </a:solidFill>
              </a:rPr>
              <a:t>Will suing get Sammy their money back in the long-term?</a:t>
            </a:r>
          </a:p>
        </p:txBody>
      </p:sp>
      <p:sp>
        <p:nvSpPr>
          <p:cNvPr id="3" name="Content Placeholder 2">
            <a:extLst>
              <a:ext uri="{FF2B5EF4-FFF2-40B4-BE49-F238E27FC236}">
                <a16:creationId xmlns:a16="http://schemas.microsoft.com/office/drawing/2014/main" id="{E51EEE3A-A3A6-972E-5BFE-043042123836}"/>
              </a:ext>
            </a:extLst>
          </p:cNvPr>
          <p:cNvSpPr>
            <a:spLocks noGrp="1"/>
          </p:cNvSpPr>
          <p:nvPr>
            <p:ph idx="1"/>
          </p:nvPr>
        </p:nvSpPr>
        <p:spPr/>
        <p:txBody>
          <a:bodyPr/>
          <a:lstStyle/>
          <a:p>
            <a:pPr>
              <a:defRPr/>
            </a:pPr>
            <a:r>
              <a:rPr lang="en-US" sz="2000" dirty="0"/>
              <a:t>Maybe, maybe not.</a:t>
            </a:r>
            <a:endParaRPr lang="en-US" sz="2000" dirty="0">
              <a:ea typeface="Calibri"/>
              <a:cs typeface="Calibri"/>
            </a:endParaRPr>
          </a:p>
          <a:p>
            <a:pPr>
              <a:defRPr/>
            </a:pPr>
            <a:r>
              <a:rPr lang="en-US" sz="2000" dirty="0"/>
              <a:t>If Deadbeat Eats, LLC </a:t>
            </a:r>
            <a:r>
              <a:rPr lang="en-US" sz="2000" dirty="0">
                <a:solidFill>
                  <a:srgbClr val="FFFF00"/>
                </a:solidFill>
              </a:rPr>
              <a:t>cease to operate </a:t>
            </a:r>
            <a:r>
              <a:rPr lang="en-US" sz="2000" dirty="0"/>
              <a:t>and no longer has any income or assets, any judgment will be unenforceable.</a:t>
            </a:r>
            <a:endParaRPr lang="en-US" sz="2000" dirty="0">
              <a:ea typeface="Calibri"/>
              <a:cs typeface="Calibri"/>
            </a:endParaRPr>
          </a:p>
          <a:p>
            <a:pPr>
              <a:defRPr/>
            </a:pPr>
            <a:r>
              <a:rPr lang="en-US" sz="2000" dirty="0"/>
              <a:t>Deadbeat Eats, LLC may also </a:t>
            </a:r>
            <a:r>
              <a:rPr lang="en-US" sz="2000" dirty="0">
                <a:solidFill>
                  <a:srgbClr val="FFFF00"/>
                </a:solidFill>
              </a:rPr>
              <a:t>file for bankruptcy</a:t>
            </a:r>
            <a:r>
              <a:rPr lang="en-US" sz="2000" dirty="0"/>
              <a:t>.  Sammy should consult a bankruptcy attorney regarding submitting a proof of claim in any bankruptcy proceeding.  VLN has a bankruptcy clinic that can help with this.</a:t>
            </a:r>
            <a:endParaRPr lang="en-US" sz="2000" dirty="0">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DEF7-270C-FC79-7451-B05F9688A5C0}"/>
              </a:ext>
            </a:extLst>
          </p:cNvPr>
          <p:cNvSpPr>
            <a:spLocks noGrp="1"/>
          </p:cNvSpPr>
          <p:nvPr>
            <p:ph type="title" idx="4294967295"/>
          </p:nvPr>
        </p:nvSpPr>
        <p:spPr>
          <a:xfrm>
            <a:off x="0" y="274638"/>
            <a:ext cx="8229600" cy="1143000"/>
          </a:xfrm>
        </p:spPr>
        <p:txBody>
          <a:bodyPr/>
          <a:lstStyle/>
          <a:p>
            <a:pPr>
              <a:defRPr/>
            </a:pPr>
            <a:r>
              <a:rPr lang="en-US"/>
              <a:t> </a:t>
            </a:r>
          </a:p>
        </p:txBody>
      </p:sp>
      <p:sp>
        <p:nvSpPr>
          <p:cNvPr id="3" name="Content Placeholder 2">
            <a:extLst>
              <a:ext uri="{FF2B5EF4-FFF2-40B4-BE49-F238E27FC236}">
                <a16:creationId xmlns:a16="http://schemas.microsoft.com/office/drawing/2014/main" id="{1CCAD319-06BC-61E5-7CB7-A55AF692D391}"/>
              </a:ext>
            </a:extLst>
          </p:cNvPr>
          <p:cNvSpPr>
            <a:spLocks noGrp="1"/>
          </p:cNvSpPr>
          <p:nvPr>
            <p:ph idx="4294967295"/>
          </p:nvPr>
        </p:nvSpPr>
        <p:spPr>
          <a:xfrm>
            <a:off x="647178" y="417534"/>
            <a:ext cx="7582422" cy="5364163"/>
          </a:xfrm>
        </p:spPr>
        <p:txBody>
          <a:bodyPr/>
          <a:lstStyle/>
          <a:p>
            <a:pPr algn="ctr">
              <a:buFont typeface="Arial"/>
              <a:buNone/>
              <a:defRPr/>
            </a:pPr>
            <a:r>
              <a:rPr lang="en-US" sz="7200">
                <a:solidFill>
                  <a:srgbClr val="FFFF00"/>
                </a:solidFill>
              </a:rPr>
              <a:t>What Makes a Great </a:t>
            </a:r>
            <a:endParaRPr lang="en-US" sz="7200">
              <a:solidFill>
                <a:srgbClr val="FFFF00"/>
              </a:solidFill>
              <a:cs typeface="Calibri"/>
            </a:endParaRPr>
          </a:p>
          <a:p>
            <a:pPr algn="ctr">
              <a:spcBef>
                <a:spcPts val="600"/>
              </a:spcBef>
              <a:buFont typeface="Wingdings" panose="05000000000000000000" pitchFamily="2" charset="2"/>
              <a:buNone/>
              <a:defRPr/>
            </a:pPr>
            <a:r>
              <a:rPr lang="en-US" sz="7200">
                <a:solidFill>
                  <a:srgbClr val="FFFF00"/>
                </a:solidFill>
              </a:rPr>
              <a:t>Clinics Attorney?</a:t>
            </a:r>
            <a:endParaRPr lang="en-US" sz="7200">
              <a:solidFill>
                <a:srgbClr val="FFFF00"/>
              </a:solidFill>
              <a:cs typeface="Calibri"/>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39F62F2-72A9-8109-330E-AA7E0C2DE3A6}"/>
              </a:ext>
            </a:extLst>
          </p:cNvPr>
          <p:cNvSpPr>
            <a:spLocks noGrp="1" noRot="1" noChangeArrowheads="1"/>
          </p:cNvSpPr>
          <p:nvPr>
            <p:ph type="title"/>
          </p:nvPr>
        </p:nvSpPr>
        <p:spPr>
          <a:xfrm>
            <a:off x="530268" y="254697"/>
            <a:ext cx="7824591" cy="1184870"/>
          </a:xfrm>
        </p:spPr>
        <p:txBody>
          <a:bodyPr/>
          <a:lstStyle/>
          <a:p>
            <a:pPr eaLnBrk="1" hangingPunct="1">
              <a:defRPr/>
            </a:pPr>
            <a:r>
              <a:rPr lang="en-US" dirty="0">
                <a:solidFill>
                  <a:srgbClr val="FFFF00"/>
                </a:solidFill>
              </a:rPr>
              <a:t>When should be paid former employee be paid? It depends.</a:t>
            </a:r>
          </a:p>
        </p:txBody>
      </p:sp>
      <p:sp>
        <p:nvSpPr>
          <p:cNvPr id="43011" name="Rectangle 3">
            <a:extLst>
              <a:ext uri="{FF2B5EF4-FFF2-40B4-BE49-F238E27FC236}">
                <a16:creationId xmlns:a16="http://schemas.microsoft.com/office/drawing/2014/main" id="{E05789B2-02CE-5D5C-EA5A-53FD502CF3C9}"/>
              </a:ext>
            </a:extLst>
          </p:cNvPr>
          <p:cNvSpPr>
            <a:spLocks noGrp="1" noChangeArrowheads="1"/>
          </p:cNvSpPr>
          <p:nvPr>
            <p:ph sz="half" idx="1"/>
          </p:nvPr>
        </p:nvSpPr>
        <p:spPr>
          <a:xfrm>
            <a:off x="457201" y="2517849"/>
            <a:ext cx="3813048" cy="3649134"/>
          </a:xfrm>
        </p:spPr>
        <p:txBody>
          <a:bodyPr/>
          <a:lstStyle/>
          <a:p>
            <a:pPr eaLnBrk="1" hangingPunct="1">
              <a:lnSpc>
                <a:spcPct val="90000"/>
              </a:lnSpc>
              <a:defRPr/>
            </a:pPr>
            <a:r>
              <a:rPr lang="en-US" sz="2400" dirty="0">
                <a:effectLst/>
              </a:rPr>
              <a:t>If the client was </a:t>
            </a:r>
            <a:r>
              <a:rPr lang="en-US" sz="2400" b="1" dirty="0">
                <a:solidFill>
                  <a:srgbClr val="FFFF00"/>
                </a:solidFill>
                <a:effectLst/>
              </a:rPr>
              <a:t>fired or laid-off</a:t>
            </a:r>
            <a:r>
              <a:rPr lang="en-US" sz="2400" b="1" dirty="0">
                <a:effectLst/>
              </a:rPr>
              <a:t>, </a:t>
            </a:r>
            <a:r>
              <a:rPr lang="en-US" sz="2400" dirty="0">
                <a:effectLst/>
              </a:rPr>
              <a:t>Minnesota law requires that they are </a:t>
            </a:r>
            <a:r>
              <a:rPr lang="en-US" sz="2400" b="1" dirty="0">
                <a:solidFill>
                  <a:srgbClr val="FFFF00"/>
                </a:solidFill>
                <a:effectLst/>
              </a:rPr>
              <a:t>paid within 24 hours</a:t>
            </a:r>
            <a:r>
              <a:rPr lang="en-US" sz="2400" dirty="0">
                <a:effectLst/>
              </a:rPr>
              <a:t> after requesting payment.</a:t>
            </a:r>
          </a:p>
          <a:p>
            <a:pPr eaLnBrk="1" hangingPunct="1">
              <a:lnSpc>
                <a:spcPct val="90000"/>
              </a:lnSpc>
              <a:defRPr/>
            </a:pPr>
            <a:r>
              <a:rPr lang="en-US" sz="2400" dirty="0">
                <a:effectLst/>
              </a:rPr>
              <a:t>If the client </a:t>
            </a:r>
            <a:r>
              <a:rPr lang="en-US" sz="2400" b="1" dirty="0">
                <a:solidFill>
                  <a:srgbClr val="FFFF00"/>
                </a:solidFill>
                <a:effectLst/>
              </a:rPr>
              <a:t>quit or resigned</a:t>
            </a:r>
            <a:r>
              <a:rPr lang="en-US" sz="2400" dirty="0">
                <a:effectLst/>
              </a:rPr>
              <a:t>, they must be paid on or </a:t>
            </a:r>
            <a:r>
              <a:rPr lang="en-US" sz="2400" b="1" dirty="0">
                <a:solidFill>
                  <a:srgbClr val="FFFF00"/>
                </a:solidFill>
                <a:effectLst/>
              </a:rPr>
              <a:t>by the next regular payday </a:t>
            </a:r>
            <a:r>
              <a:rPr lang="en-US" sz="2400" dirty="0">
                <a:effectLst/>
              </a:rPr>
              <a:t>unless it is less than 5 days away. Then the employer can wait until the second payday. </a:t>
            </a:r>
            <a:r>
              <a:rPr lang="en-US" sz="2400" b="1" dirty="0">
                <a:solidFill>
                  <a:srgbClr val="FFFF00"/>
                </a:solidFill>
                <a:effectLst/>
              </a:rPr>
              <a:t>The client must be paid within 20 days of their last day.</a:t>
            </a:r>
          </a:p>
          <a:p>
            <a:pPr eaLnBrk="1" hangingPunct="1">
              <a:lnSpc>
                <a:spcPct val="90000"/>
              </a:lnSpc>
              <a:buFont typeface="Wingdings" panose="05000000000000000000" pitchFamily="2" charset="2"/>
              <a:buNone/>
              <a:defRPr/>
            </a:pPr>
            <a:endParaRPr lang="en-US" sz="2400" dirty="0"/>
          </a:p>
        </p:txBody>
      </p:sp>
      <p:sp>
        <p:nvSpPr>
          <p:cNvPr id="8" name="Content Placeholder 7">
            <a:extLst>
              <a:ext uri="{FF2B5EF4-FFF2-40B4-BE49-F238E27FC236}">
                <a16:creationId xmlns:a16="http://schemas.microsoft.com/office/drawing/2014/main" id="{AD58A13C-61A5-F9BE-8185-B4622F12734B}"/>
              </a:ext>
            </a:extLst>
          </p:cNvPr>
          <p:cNvSpPr>
            <a:spLocks noGrp="1"/>
          </p:cNvSpPr>
          <p:nvPr>
            <p:ph sz="half" idx="2"/>
          </p:nvPr>
        </p:nvSpPr>
        <p:spPr/>
        <p:txBody>
          <a:bodyPr/>
          <a:lstStyle/>
          <a:p>
            <a:pPr>
              <a:buFont typeface="Wingdings" panose="05000000000000000000" pitchFamily="2" charset="2"/>
              <a:buNone/>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hlinkClick r:id="rId2"/>
              </a:rPr>
              <a:t>www.lawhelpMN.org </a:t>
            </a:r>
            <a:r>
              <a:rPr lang="en-US" dirty="0"/>
              <a:t>has information that answers most of client’s basic questions regarding wage claims.</a:t>
            </a:r>
          </a:p>
        </p:txBody>
      </p:sp>
      <p:pic>
        <p:nvPicPr>
          <p:cNvPr id="58373" name="Picture 8" descr="when.jpg">
            <a:extLst>
              <a:ext uri="{FF2B5EF4-FFF2-40B4-BE49-F238E27FC236}">
                <a16:creationId xmlns:a16="http://schemas.microsoft.com/office/drawing/2014/main" id="{5247BA35-9968-2DAC-3D6C-386E5C5D58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3178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F56B-0907-3EF2-390F-180F31A9B700}"/>
              </a:ext>
            </a:extLst>
          </p:cNvPr>
          <p:cNvSpPr>
            <a:spLocks noGrp="1"/>
          </p:cNvSpPr>
          <p:nvPr>
            <p:ph type="title"/>
          </p:nvPr>
        </p:nvSpPr>
        <p:spPr>
          <a:xfrm>
            <a:off x="457200" y="202505"/>
            <a:ext cx="7772400" cy="882158"/>
          </a:xfrm>
        </p:spPr>
        <p:txBody>
          <a:bodyPr/>
          <a:lstStyle/>
          <a:p>
            <a:pPr algn="ctr">
              <a:defRPr/>
            </a:pPr>
            <a:r>
              <a:rPr lang="en-US" b="1" dirty="0">
                <a:solidFill>
                  <a:srgbClr val="FFFF00"/>
                </a:solidFill>
                <a:effectLst/>
              </a:rPr>
              <a:t>Wage Claims</a:t>
            </a:r>
            <a:endParaRPr lang="en-US" b="1" dirty="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732DAB4E-82FA-9673-6D09-A20CAAEF7760}"/>
              </a:ext>
            </a:extLst>
          </p:cNvPr>
          <p:cNvSpPr>
            <a:spLocks noGrp="1"/>
          </p:cNvSpPr>
          <p:nvPr>
            <p:ph idx="1"/>
          </p:nvPr>
        </p:nvSpPr>
        <p:spPr/>
        <p:txBody>
          <a:bodyPr/>
          <a:lstStyle/>
          <a:p>
            <a:pPr>
              <a:defRPr/>
            </a:pPr>
            <a:r>
              <a:rPr lang="en-US" sz="1600" dirty="0">
                <a:effectLst/>
                <a:hlinkClick r:id="rId2"/>
              </a:rPr>
              <a:t>Minn. Stat. § 181.14 </a:t>
            </a:r>
            <a:r>
              <a:rPr lang="en-US" sz="1600" b="1" dirty="0"/>
              <a:t>PAYMENT TO EMPLOYEES WHO QUIT OR RESIGN; SETTLEMENT OF DISPUTES.</a:t>
            </a:r>
          </a:p>
          <a:p>
            <a:pPr>
              <a:defRPr/>
            </a:pPr>
            <a:r>
              <a:rPr lang="en-US" sz="1600" b="1" dirty="0"/>
              <a:t>Subd. 2.Nonprompt payment.</a:t>
            </a:r>
          </a:p>
          <a:p>
            <a:pPr>
              <a:defRPr/>
            </a:pPr>
            <a:r>
              <a:rPr lang="en-US" sz="1600" dirty="0"/>
              <a:t>Wages or commissions not paid within the required time period shall become immediately payable upon the demand of the employee. If the employee's earned wages or commissions are not paid within 24 hours after the demand, </a:t>
            </a:r>
            <a:r>
              <a:rPr lang="en-US" sz="1600" dirty="0">
                <a:solidFill>
                  <a:srgbClr val="FFFF00"/>
                </a:solidFill>
              </a:rPr>
              <a:t>the employer shall be liable to the employee for a penalty equal to the amount of the employee's average daily earnings at the employee's regular rate of pay or the rate required by law, whichever rate is greater, for every day, not exceeding 15 days in all,</a:t>
            </a:r>
            <a:r>
              <a:rPr lang="en-US" sz="1600" dirty="0"/>
              <a:t> until such payment or other settlement satisfactory to the employee is made. The employer shall also be liable to the employee for the amount of wages and commissions that are earned and unpaid. An employee's demand for payment under this section must be in writing but need not state the precise amount of unpaid wages or commissions. An employee may directly seek and recover payment from an employer under this section even if the employee is not a party to a contract that requires the employer to pay the employee at the rate of pay demanded by the employee, so long as the contract or any applicable statute, regulation, rule, ordinance, government resolution or policy, or other legal authority requires payment to the employee at the particular rate of pay. The employee shall be able to directly seek payment at the highest rate of pay provided in the contract or applicable law, and any other remedies related thereto as provided in this section.</a:t>
            </a:r>
          </a:p>
          <a:p>
            <a:pPr>
              <a:defRPr/>
            </a:pPr>
            <a:endParaRPr lang="en-US"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75D5-8B3F-4C53-D382-47C4D6E37244}"/>
              </a:ext>
            </a:extLst>
          </p:cNvPr>
          <p:cNvSpPr>
            <a:spLocks noGrp="1"/>
          </p:cNvSpPr>
          <p:nvPr>
            <p:ph type="title"/>
          </p:nvPr>
        </p:nvSpPr>
        <p:spPr/>
        <p:txBody>
          <a:bodyPr/>
          <a:lstStyle/>
          <a:p>
            <a:pPr>
              <a:defRPr/>
            </a:pPr>
            <a:r>
              <a:rPr lang="en-US" sz="3200" dirty="0">
                <a:solidFill>
                  <a:srgbClr val="FFFF00"/>
                </a:solidFill>
              </a:rPr>
              <a:t>What are Sammy’s “Average Daily Earnings”?</a:t>
            </a:r>
          </a:p>
        </p:txBody>
      </p:sp>
      <p:sp>
        <p:nvSpPr>
          <p:cNvPr id="3" name="Content Placeholder 2">
            <a:extLst>
              <a:ext uri="{FF2B5EF4-FFF2-40B4-BE49-F238E27FC236}">
                <a16:creationId xmlns:a16="http://schemas.microsoft.com/office/drawing/2014/main" id="{50D3F9D3-53F0-09C0-74E1-D307A64D9C37}"/>
              </a:ext>
            </a:extLst>
          </p:cNvPr>
          <p:cNvSpPr>
            <a:spLocks noGrp="1"/>
          </p:cNvSpPr>
          <p:nvPr>
            <p:ph idx="1"/>
          </p:nvPr>
        </p:nvSpPr>
        <p:spPr>
          <a:xfrm>
            <a:off x="457200" y="2142068"/>
            <a:ext cx="7772400" cy="2427846"/>
          </a:xfrm>
        </p:spPr>
        <p:txBody>
          <a:bodyPr>
            <a:normAutofit/>
          </a:bodyPr>
          <a:lstStyle/>
          <a:p>
            <a:pPr>
              <a:defRPr/>
            </a:pPr>
            <a:r>
              <a:rPr lang="en-US" sz="2000" dirty="0"/>
              <a:t>From a practical standpoint, since Sammy’s hours vary significantly from day-to-day and week-to-week given the changing schedule of her serving job, they are in a much better position to figure out what she is owed than any volunteer attorney. There is often not enough time at the clinic to help clients calculate their average daily earnings.</a:t>
            </a:r>
          </a:p>
        </p:txBody>
      </p:sp>
      <p:pic>
        <p:nvPicPr>
          <p:cNvPr id="54276" name="Picture 3" descr="earnings.jpg">
            <a:extLst>
              <a:ext uri="{FF2B5EF4-FFF2-40B4-BE49-F238E27FC236}">
                <a16:creationId xmlns:a16="http://schemas.microsoft.com/office/drawing/2014/main" id="{EAA715C9-1C4E-D281-EC4C-702286F212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1463" y="4578198"/>
            <a:ext cx="2122661" cy="15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0D6D4-55E6-4FA3-1F03-539B736E3362}"/>
              </a:ext>
            </a:extLst>
          </p:cNvPr>
          <p:cNvSpPr>
            <a:spLocks noGrp="1"/>
          </p:cNvSpPr>
          <p:nvPr>
            <p:ph type="title"/>
          </p:nvPr>
        </p:nvSpPr>
        <p:spPr/>
        <p:txBody>
          <a:bodyPr/>
          <a:lstStyle/>
          <a:p>
            <a:pPr>
              <a:defRPr/>
            </a:pPr>
            <a:r>
              <a:rPr lang="en-US" dirty="0">
                <a:solidFill>
                  <a:srgbClr val="FFFF00"/>
                </a:solidFill>
              </a:rPr>
              <a:t>Who to name as Defendant?</a:t>
            </a:r>
          </a:p>
        </p:txBody>
      </p:sp>
      <p:sp>
        <p:nvSpPr>
          <p:cNvPr id="5" name="Text Placeholder 4">
            <a:extLst>
              <a:ext uri="{FF2B5EF4-FFF2-40B4-BE49-F238E27FC236}">
                <a16:creationId xmlns:a16="http://schemas.microsoft.com/office/drawing/2014/main" id="{1A3F593D-3169-91B7-C299-657E55DED753}"/>
              </a:ext>
            </a:extLst>
          </p:cNvPr>
          <p:cNvSpPr>
            <a:spLocks noGrp="1"/>
          </p:cNvSpPr>
          <p:nvPr>
            <p:ph type="body" idx="1"/>
          </p:nvPr>
        </p:nvSpPr>
        <p:spPr/>
        <p:txBody>
          <a:bodyPr/>
          <a:lstStyle/>
          <a:p>
            <a:pPr>
              <a:defRPr/>
            </a:pPr>
            <a:r>
              <a:rPr lang="en-US" dirty="0">
                <a:solidFill>
                  <a:srgbClr val="FFFF00"/>
                </a:solidFill>
              </a:rPr>
              <a:t>“Danny Deadbeat’s Diner”</a:t>
            </a:r>
          </a:p>
        </p:txBody>
      </p:sp>
      <p:sp>
        <p:nvSpPr>
          <p:cNvPr id="6" name="Content Placeholder 5">
            <a:extLst>
              <a:ext uri="{FF2B5EF4-FFF2-40B4-BE49-F238E27FC236}">
                <a16:creationId xmlns:a16="http://schemas.microsoft.com/office/drawing/2014/main" id="{C6700046-48E4-2E8E-012D-CC4ED1B73D0C}"/>
              </a:ext>
            </a:extLst>
          </p:cNvPr>
          <p:cNvSpPr>
            <a:spLocks noGrp="1"/>
          </p:cNvSpPr>
          <p:nvPr>
            <p:ph sz="half" idx="2"/>
          </p:nvPr>
        </p:nvSpPr>
        <p:spPr/>
        <p:txBody>
          <a:bodyPr/>
          <a:lstStyle/>
          <a:p>
            <a:pPr>
              <a:defRPr/>
            </a:pPr>
            <a:r>
              <a:rPr lang="en-US" dirty="0"/>
              <a:t>This is </a:t>
            </a:r>
            <a:r>
              <a:rPr lang="en-US" dirty="0">
                <a:solidFill>
                  <a:srgbClr val="FFFF00"/>
                </a:solidFill>
              </a:rPr>
              <a:t>nothing more than the name painted on the sign </a:t>
            </a:r>
            <a:r>
              <a:rPr lang="en-US" dirty="0"/>
              <a:t>outside of the restaurant that Sammy works at. Should they sue “Danny Deadbeat’s Diner”?  </a:t>
            </a:r>
          </a:p>
          <a:p>
            <a:pPr>
              <a:defRPr/>
            </a:pPr>
            <a:r>
              <a:rPr lang="en-US" dirty="0"/>
              <a:t>Danny Deadbeat is such an ego-maniac that he just had to include his own name on the sign in bright flashing lights. Can Sammy sue Danny as an individual?</a:t>
            </a:r>
          </a:p>
          <a:p>
            <a:pPr marL="0" indent="0">
              <a:buFont typeface="Wingdings" panose="05000000000000000000" pitchFamily="2" charset="2"/>
              <a:buNone/>
              <a:defRPr/>
            </a:pPr>
            <a:endParaRPr lang="en-US" dirty="0"/>
          </a:p>
        </p:txBody>
      </p:sp>
      <p:sp>
        <p:nvSpPr>
          <p:cNvPr id="7" name="Text Placeholder 6">
            <a:extLst>
              <a:ext uri="{FF2B5EF4-FFF2-40B4-BE49-F238E27FC236}">
                <a16:creationId xmlns:a16="http://schemas.microsoft.com/office/drawing/2014/main" id="{C6365C11-D85C-52A7-BB86-631D02B44C50}"/>
              </a:ext>
            </a:extLst>
          </p:cNvPr>
          <p:cNvSpPr>
            <a:spLocks noGrp="1"/>
          </p:cNvSpPr>
          <p:nvPr>
            <p:ph type="body" sz="quarter" idx="3"/>
          </p:nvPr>
        </p:nvSpPr>
        <p:spPr/>
        <p:txBody>
          <a:bodyPr/>
          <a:lstStyle/>
          <a:p>
            <a:pPr>
              <a:defRPr/>
            </a:pPr>
            <a:r>
              <a:rPr lang="en-US" dirty="0">
                <a:solidFill>
                  <a:srgbClr val="FFFF00"/>
                </a:solidFill>
              </a:rPr>
              <a:t>“Deadbeat Eats, LLC”</a:t>
            </a:r>
          </a:p>
        </p:txBody>
      </p:sp>
      <p:sp>
        <p:nvSpPr>
          <p:cNvPr id="8" name="Content Placeholder 7">
            <a:extLst>
              <a:ext uri="{FF2B5EF4-FFF2-40B4-BE49-F238E27FC236}">
                <a16:creationId xmlns:a16="http://schemas.microsoft.com/office/drawing/2014/main" id="{FD06FBF6-1DFE-760D-516E-627DFABCC198}"/>
              </a:ext>
            </a:extLst>
          </p:cNvPr>
          <p:cNvSpPr>
            <a:spLocks noGrp="1"/>
          </p:cNvSpPr>
          <p:nvPr>
            <p:ph sz="quarter" idx="4"/>
          </p:nvPr>
        </p:nvSpPr>
        <p:spPr/>
        <p:txBody>
          <a:bodyPr/>
          <a:lstStyle/>
          <a:p>
            <a:pPr>
              <a:defRPr/>
            </a:pPr>
            <a:r>
              <a:rPr lang="en-US" dirty="0"/>
              <a:t>This is a </a:t>
            </a:r>
            <a:r>
              <a:rPr lang="en-US" dirty="0">
                <a:solidFill>
                  <a:srgbClr val="FFFF00"/>
                </a:solidFill>
              </a:rPr>
              <a:t>limited liability company </a:t>
            </a:r>
            <a:r>
              <a:rPr lang="en-US" dirty="0"/>
              <a:t>that is registered with the Minnesota Secretary of State.  However, the registered address of the LLC is a different address than the  restaurant.  Is this important?</a:t>
            </a:r>
          </a:p>
          <a:p>
            <a:pPr>
              <a:defRPr/>
            </a:pPr>
            <a:r>
              <a:rPr lang="en-US" dirty="0"/>
              <a:t>The LLC is the entity that issued Sammy pay-checks when they were actually getting paid.  There’s no employee handbook.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65805-3CB6-BC27-8A7F-17A415696039}"/>
              </a:ext>
            </a:extLst>
          </p:cNvPr>
          <p:cNvSpPr>
            <a:spLocks noGrp="1"/>
          </p:cNvSpPr>
          <p:nvPr>
            <p:ph type="title"/>
          </p:nvPr>
        </p:nvSpPr>
        <p:spPr/>
        <p:txBody>
          <a:bodyPr/>
          <a:lstStyle/>
          <a:p>
            <a:pPr algn="ctr">
              <a:defRPr/>
            </a:pPr>
            <a:r>
              <a:rPr lang="en-US" dirty="0">
                <a:solidFill>
                  <a:srgbClr val="FFFF00"/>
                </a:solidFill>
              </a:rPr>
              <a:t>Example case 3: consumer debt</a:t>
            </a:r>
            <a:endParaRPr lang="en-US" dirty="0"/>
          </a:p>
        </p:txBody>
      </p:sp>
      <p:pic>
        <p:nvPicPr>
          <p:cNvPr id="3" name="Picture 3" descr="west.jpg">
            <a:extLst>
              <a:ext uri="{FF2B5EF4-FFF2-40B4-BE49-F238E27FC236}">
                <a16:creationId xmlns:a16="http://schemas.microsoft.com/office/drawing/2014/main" id="{F58639B7-4158-5295-48FB-8B8363B8F2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6450" y="1111370"/>
            <a:ext cx="3964915" cy="230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A68361B-AA5F-7BEF-8218-61FCA21157B3}"/>
              </a:ext>
            </a:extLst>
          </p:cNvPr>
          <p:cNvSpPr txBox="1">
            <a:spLocks noChangeArrowheads="1"/>
          </p:cNvSpPr>
          <p:nvPr/>
        </p:nvSpPr>
        <p:spPr>
          <a:xfrm>
            <a:off x="1135811" y="4924245"/>
            <a:ext cx="6400800" cy="961846"/>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fontAlgn="auto">
              <a:buFont typeface="Arial" charset="0"/>
              <a:buNone/>
              <a:defRPr/>
            </a:pPr>
            <a:r>
              <a:rPr lang="en-US">
                <a:effectLst>
                  <a:outerShdw blurRad="38100" dist="38100" dir="2700000" algn="tl">
                    <a:srgbClr val="1F497D"/>
                  </a:outerShdw>
                </a:effectLst>
              </a:rPr>
              <a:t>Welcome to the Wild West of Debt Collection!</a:t>
            </a:r>
          </a:p>
          <a:p>
            <a:pPr marL="0" indent="0" algn="ctr" fontAlgn="auto">
              <a:buFont typeface="Arial" charset="0"/>
              <a:buNone/>
              <a:defRPr/>
            </a:pPr>
            <a:endParaRPr lang="en-US">
              <a:effectLst>
                <a:outerShdw blurRad="38100" dist="38100" dir="2700000" algn="tl">
                  <a:srgbClr val="1F497D"/>
                </a:outerShdw>
              </a:effectLst>
            </a:endParaRPr>
          </a:p>
        </p:txBody>
      </p:sp>
    </p:spTree>
    <p:extLst>
      <p:ext uri="{BB962C8B-B14F-4D97-AF65-F5344CB8AC3E}">
        <p14:creationId xmlns:p14="http://schemas.microsoft.com/office/powerpoint/2010/main" val="1614179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D2456-BB6B-2E99-092B-1254CCC56B0B}"/>
              </a:ext>
            </a:extLst>
          </p:cNvPr>
          <p:cNvSpPr>
            <a:spLocks noGrp="1"/>
          </p:cNvSpPr>
          <p:nvPr>
            <p:ph type="title"/>
          </p:nvPr>
        </p:nvSpPr>
        <p:spPr/>
        <p:txBody>
          <a:bodyPr/>
          <a:lstStyle/>
          <a:p>
            <a:pPr>
              <a:defRPr/>
            </a:pPr>
            <a:r>
              <a:rPr lang="en-US">
                <a:solidFill>
                  <a:srgbClr val="FFFF00"/>
                </a:solidFill>
                <a:ea typeface="Calibri Light"/>
                <a:cs typeface="Calibri Light"/>
              </a:rPr>
              <a:t>Dante the debtor</a:t>
            </a:r>
            <a:endParaRPr lang="en-US">
              <a:solidFill>
                <a:srgbClr val="FFFF00"/>
              </a:solidFill>
            </a:endParaRPr>
          </a:p>
        </p:txBody>
      </p:sp>
      <p:sp>
        <p:nvSpPr>
          <p:cNvPr id="5" name="Content Placeholder 4">
            <a:extLst>
              <a:ext uri="{FF2B5EF4-FFF2-40B4-BE49-F238E27FC236}">
                <a16:creationId xmlns:a16="http://schemas.microsoft.com/office/drawing/2014/main" id="{0C0831E3-BEDA-278D-D656-B554CE2C18EC}"/>
              </a:ext>
            </a:extLst>
          </p:cNvPr>
          <p:cNvSpPr>
            <a:spLocks noGrp="1"/>
          </p:cNvSpPr>
          <p:nvPr>
            <p:ph idx="1"/>
          </p:nvPr>
        </p:nvSpPr>
        <p:spPr/>
        <p:txBody>
          <a:bodyPr>
            <a:normAutofit fontScale="92500" lnSpcReduction="10000"/>
          </a:bodyPr>
          <a:lstStyle/>
          <a:p>
            <a:pPr>
              <a:defRPr/>
            </a:pPr>
            <a:r>
              <a:rPr lang="en-US" sz="2800"/>
              <a:t>Dante received a letter in the mail from a law firm, claiming he owes $5,000 from a company </a:t>
            </a:r>
            <a:r>
              <a:rPr lang="en-US" sz="2800">
                <a:solidFill>
                  <a:srgbClr val="FFFF00"/>
                </a:solidFill>
              </a:rPr>
              <a:t>he's never heard of</a:t>
            </a:r>
            <a:r>
              <a:rPr lang="en-US" sz="2800"/>
              <a:t>. It says he has 21 days to respond, or a default judgment will be entered</a:t>
            </a:r>
            <a:endParaRPr lang="en-US" sz="2800">
              <a:ea typeface="Calibri"/>
              <a:cs typeface="Calibri"/>
            </a:endParaRPr>
          </a:p>
          <a:p>
            <a:pPr>
              <a:defRPr/>
            </a:pPr>
            <a:r>
              <a:rPr lang="en-US" sz="2800">
                <a:ea typeface="Calibri"/>
                <a:cs typeface="Calibri"/>
              </a:rPr>
              <a:t>The papers looks official, but there is no court file number, and looking at online filings, there is no case filed with the court</a:t>
            </a:r>
          </a:p>
          <a:p>
            <a:pPr>
              <a:defRPr/>
            </a:pPr>
            <a:r>
              <a:rPr lang="en-US" sz="2800">
                <a:ea typeface="Calibri"/>
                <a:cs typeface="Calibri"/>
              </a:rPr>
              <a:t>Is this a </a:t>
            </a:r>
            <a:r>
              <a:rPr lang="en-US" sz="2800">
                <a:solidFill>
                  <a:srgbClr val="FFFF00"/>
                </a:solidFill>
                <a:ea typeface="Calibri"/>
                <a:cs typeface="Calibri"/>
              </a:rPr>
              <a:t>scam</a:t>
            </a:r>
            <a:r>
              <a:rPr lang="en-US" sz="2800">
                <a:ea typeface="Calibri"/>
                <a:cs typeface="Calibri"/>
              </a:rPr>
              <a:t>? Should it be </a:t>
            </a:r>
            <a:r>
              <a:rPr lang="en-US" sz="2800">
                <a:solidFill>
                  <a:srgbClr val="FFFF00"/>
                </a:solidFill>
                <a:ea typeface="Calibri"/>
                <a:cs typeface="Calibri"/>
              </a:rPr>
              <a:t>ignored</a:t>
            </a:r>
            <a:r>
              <a:rPr lang="en-US" sz="2800">
                <a:ea typeface="Calibri"/>
                <a:cs typeface="Calibri"/>
              </a:rPr>
              <a:t> until something is actually filed?</a:t>
            </a:r>
          </a:p>
        </p:txBody>
      </p:sp>
    </p:spTree>
    <p:extLst>
      <p:ext uri="{BB962C8B-B14F-4D97-AF65-F5344CB8AC3E}">
        <p14:creationId xmlns:p14="http://schemas.microsoft.com/office/powerpoint/2010/main" val="482865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A3B-BEF4-7B31-105A-CE2922BC1FCA}"/>
              </a:ext>
            </a:extLst>
          </p:cNvPr>
          <p:cNvSpPr>
            <a:spLocks noGrp="1"/>
          </p:cNvSpPr>
          <p:nvPr>
            <p:ph type="title"/>
          </p:nvPr>
        </p:nvSpPr>
        <p:spPr/>
        <p:txBody>
          <a:bodyPr/>
          <a:lstStyle/>
          <a:p>
            <a:pPr algn="ctr">
              <a:defRPr/>
            </a:pPr>
            <a:r>
              <a:rPr lang="en-US"/>
              <a:t>What is Pocket Filing?</a:t>
            </a:r>
          </a:p>
        </p:txBody>
      </p:sp>
      <p:pic>
        <p:nvPicPr>
          <p:cNvPr id="62467" name="Content Placeholder 5" descr="pocket.jpg">
            <a:extLst>
              <a:ext uri="{FF2B5EF4-FFF2-40B4-BE49-F238E27FC236}">
                <a16:creationId xmlns:a16="http://schemas.microsoft.com/office/drawing/2014/main" id="{F4CD83FF-05D3-FDC2-6097-08A0CB565AE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235075" y="2951956"/>
            <a:ext cx="2257425" cy="2028825"/>
          </a:xfrm>
        </p:spPr>
      </p:pic>
      <p:pic>
        <p:nvPicPr>
          <p:cNvPr id="62468" name="Content Placeholder 6" descr="filing.jpg">
            <a:extLst>
              <a:ext uri="{FF2B5EF4-FFF2-40B4-BE49-F238E27FC236}">
                <a16:creationId xmlns:a16="http://schemas.microsoft.com/office/drawing/2014/main" id="{383319A5-6226-4A97-BCF3-6A6DCEC6C61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241925" y="2909094"/>
            <a:ext cx="2162175" cy="211455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203EE07-9D70-DC46-2788-A77E98622EB5}"/>
              </a:ext>
            </a:extLst>
          </p:cNvPr>
          <p:cNvSpPr>
            <a:spLocks noGrp="1" noRot="1" noChangeArrowheads="1"/>
          </p:cNvSpPr>
          <p:nvPr>
            <p:ph type="title" idx="4294967295"/>
          </p:nvPr>
        </p:nvSpPr>
        <p:spPr>
          <a:xfrm>
            <a:off x="0" y="1180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hangingPunct="1"/>
            <a:br>
              <a:rPr lang="en-US" altLang="en-US" sz="3200">
                <a:effectLst/>
              </a:rPr>
            </a:br>
            <a:r>
              <a:rPr lang="en-US" altLang="en-US" sz="3200">
                <a:solidFill>
                  <a:srgbClr val="FFFF00"/>
                </a:solidFill>
                <a:effectLst/>
              </a:rPr>
              <a:t>Minnesota’s Unique Court Rules </a:t>
            </a:r>
            <a:br>
              <a:rPr lang="en-US" altLang="en-US" sz="3200">
                <a:effectLst/>
              </a:rPr>
            </a:br>
            <a:r>
              <a:rPr lang="en-US" altLang="en-US" sz="3200">
                <a:solidFill>
                  <a:srgbClr val="FFFF00"/>
                </a:solidFill>
                <a:effectLst/>
              </a:rPr>
              <a:t>&amp; Garnishment Statutes</a:t>
            </a:r>
            <a:endParaRPr lang="en-US"/>
          </a:p>
        </p:txBody>
      </p:sp>
      <p:sp>
        <p:nvSpPr>
          <p:cNvPr id="55299" name="Rectangle 3">
            <a:extLst>
              <a:ext uri="{FF2B5EF4-FFF2-40B4-BE49-F238E27FC236}">
                <a16:creationId xmlns:a16="http://schemas.microsoft.com/office/drawing/2014/main" id="{8DD373C9-BFEB-5A2E-612B-A628751B2717}"/>
              </a:ext>
            </a:extLst>
          </p:cNvPr>
          <p:cNvSpPr>
            <a:spLocks noGrp="1" noChangeArrowheads="1"/>
          </p:cNvSpPr>
          <p:nvPr>
            <p:ph type="body" idx="4294967295"/>
          </p:nvPr>
        </p:nvSpPr>
        <p:spPr>
          <a:xfrm>
            <a:off x="0" y="1600200"/>
            <a:ext cx="8229600" cy="4525963"/>
          </a:xfrm>
        </p:spPr>
        <p:txBody>
          <a:bodyPr/>
          <a:lstStyle/>
          <a:p>
            <a:pPr eaLnBrk="1" hangingPunct="1">
              <a:defRPr/>
            </a:pPr>
            <a:r>
              <a:rPr lang="en-US" sz="2800">
                <a:effectLst>
                  <a:outerShdw blurRad="38100" dist="38100" dir="2700000" algn="tl">
                    <a:srgbClr val="1F497D"/>
                  </a:outerShdw>
                </a:effectLst>
              </a:rPr>
              <a:t>In Minnesota, original creditors and debt purchasers may commence district court lawsuits without filing them (see </a:t>
            </a:r>
            <a:r>
              <a:rPr lang="en-US" sz="2800" cap="small">
                <a:effectLst>
                  <a:outerShdw blurRad="38100" dist="38100" dir="2700000" algn="tl">
                    <a:srgbClr val="1F497D"/>
                  </a:outerShdw>
                </a:effectLst>
              </a:rPr>
              <a:t>Minn. R. Civ. Pro. </a:t>
            </a:r>
            <a:r>
              <a:rPr lang="en-US" sz="2800">
                <a:effectLst>
                  <a:outerShdw blurRad="38100" dist="38100" dir="2700000" algn="tl">
                    <a:srgbClr val="1F497D"/>
                  </a:outerShdw>
                </a:effectLst>
              </a:rPr>
              <a:t>3.01), garnish bank accounts and wages without paying a filing fee (see </a:t>
            </a:r>
            <a:r>
              <a:rPr lang="en-US" sz="2800" cap="small">
                <a:effectLst>
                  <a:outerShdw blurRad="38100" dist="38100" dir="2700000" algn="tl">
                    <a:srgbClr val="1F497D"/>
                  </a:outerShdw>
                </a:effectLst>
              </a:rPr>
              <a:t>Minn. Stat. § </a:t>
            </a:r>
            <a:r>
              <a:rPr lang="en-US" sz="2800">
                <a:effectLst>
                  <a:outerShdw blurRad="38100" dist="38100" dir="2700000" algn="tl">
                    <a:srgbClr val="1F497D"/>
                  </a:outerShdw>
                </a:effectLst>
              </a:rPr>
              <a:t>571.71), and obtain default judgments without producing evidence to substantiate their claims (see </a:t>
            </a:r>
            <a:r>
              <a:rPr lang="en-US" sz="2800" cap="small">
                <a:effectLst>
                  <a:outerShdw blurRad="38100" dist="38100" dir="2700000" algn="tl">
                    <a:srgbClr val="1F497D"/>
                  </a:outerShdw>
                </a:effectLst>
              </a:rPr>
              <a:t>Minn. R. Civ. Pro. </a:t>
            </a:r>
            <a:r>
              <a:rPr lang="en-US" sz="2800">
                <a:effectLst>
                  <a:outerShdw blurRad="38100" dist="38100" dir="2700000" algn="tl">
                    <a:srgbClr val="1F497D"/>
                  </a:outerShdw>
                </a:effectLst>
              </a:rPr>
              <a:t>55.01(a)). </a:t>
            </a:r>
          </a:p>
          <a:p>
            <a:pPr eaLnBrk="1" hangingPunct="1">
              <a:defRPr/>
            </a:pPr>
            <a:r>
              <a:rPr lang="en-US" sz="2800">
                <a:effectLst>
                  <a:outerShdw blurRad="38100" dist="38100" dir="2700000" algn="tl">
                    <a:srgbClr val="1F497D"/>
                  </a:outerShdw>
                </a:effectLst>
              </a:rPr>
              <a:t>Minnesota is one of only three states that does not require a plaintiff to file a lawsuit.  This is often referred to as “pocket filing” or “pocket service.”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 name="Picture 1" descr="A close-up of a document&#10;&#10;Description automatically generated">
            <a:extLst>
              <a:ext uri="{FF2B5EF4-FFF2-40B4-BE49-F238E27FC236}">
                <a16:creationId xmlns:a16="http://schemas.microsoft.com/office/drawing/2014/main" id="{D77145CF-2DEC-6DA1-F76B-D4CB3EE3AA94}"/>
              </a:ext>
            </a:extLst>
          </p:cNvPr>
          <p:cNvPicPr>
            <a:picLocks noChangeAspect="1"/>
          </p:cNvPicPr>
          <p:nvPr/>
        </p:nvPicPr>
        <p:blipFill rotWithShape="1">
          <a:blip r:embed="rId3"/>
          <a:srcRect r="-1" b="41206"/>
          <a:stretch/>
        </p:blipFill>
        <p:spPr>
          <a:xfrm>
            <a:off x="387349" y="10"/>
            <a:ext cx="8369301"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15265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68A38CB-9123-E915-AC62-3FC91E4FE59A}"/>
              </a:ext>
            </a:extLst>
          </p:cNvPr>
          <p:cNvSpPr>
            <a:spLocks noGrp="1" noChangeArrowheads="1"/>
          </p:cNvSpPr>
          <p:nvPr>
            <p:ph type="title"/>
          </p:nvPr>
        </p:nvSpPr>
        <p:spPr>
          <a:xfrm>
            <a:off x="4800600" y="609600"/>
            <a:ext cx="3860797" cy="1641987"/>
          </a:xfrm>
        </p:spPr>
        <p:txBody>
          <a:bodyPr>
            <a:normAutofit/>
          </a:bodyPr>
          <a:lstStyle/>
          <a:p>
            <a:pPr>
              <a:lnSpc>
                <a:spcPct val="90000"/>
              </a:lnSpc>
            </a:pPr>
            <a:br>
              <a:rPr lang="en-US" altLang="en-US" sz="2400">
                <a:effectLst/>
              </a:rPr>
            </a:br>
            <a:r>
              <a:rPr lang="en-US" altLang="en-US" sz="2400">
                <a:effectLst/>
              </a:rPr>
              <a:t>Minnesota’s Unique Court Rules </a:t>
            </a:r>
            <a:br>
              <a:rPr lang="en-US" altLang="en-US" sz="2400">
                <a:effectLst/>
              </a:rPr>
            </a:br>
            <a:r>
              <a:rPr lang="en-US" altLang="en-US" sz="2400">
                <a:effectLst/>
              </a:rPr>
              <a:t>&amp; Garnishment Statutes</a:t>
            </a:r>
          </a:p>
        </p:txBody>
      </p:sp>
      <p:pic>
        <p:nvPicPr>
          <p:cNvPr id="96261" name="Picture 96260" descr="Illuminated San Francisco City Hall">
            <a:extLst>
              <a:ext uri="{FF2B5EF4-FFF2-40B4-BE49-F238E27FC236}">
                <a16:creationId xmlns:a16="http://schemas.microsoft.com/office/drawing/2014/main" id="{FAD46ECA-5419-D3E9-61FC-007F203CE3B5}"/>
              </a:ext>
            </a:extLst>
          </p:cNvPr>
          <p:cNvPicPr>
            <a:picLocks noChangeAspect="1"/>
          </p:cNvPicPr>
          <p:nvPr/>
        </p:nvPicPr>
        <p:blipFill rotWithShape="1">
          <a:blip r:embed="rId3"/>
          <a:srcRect l="30399" r="25131" b="-10"/>
          <a:stretch/>
        </p:blipFill>
        <p:spPr>
          <a:xfrm>
            <a:off x="20" y="975"/>
            <a:ext cx="4571980" cy="6858000"/>
          </a:xfrm>
          <a:prstGeom prst="rect">
            <a:avLst/>
          </a:prstGeom>
        </p:spPr>
      </p:pic>
      <p:sp>
        <p:nvSpPr>
          <p:cNvPr id="96259" name="Rectangle 3">
            <a:extLst>
              <a:ext uri="{FF2B5EF4-FFF2-40B4-BE49-F238E27FC236}">
                <a16:creationId xmlns:a16="http://schemas.microsoft.com/office/drawing/2014/main" id="{DEE21C84-E318-EDAB-0108-36A79E6FBBCB}"/>
              </a:ext>
            </a:extLst>
          </p:cNvPr>
          <p:cNvSpPr>
            <a:spLocks noGrp="1"/>
          </p:cNvSpPr>
          <p:nvPr>
            <p:ph idx="1"/>
          </p:nvPr>
        </p:nvSpPr>
        <p:spPr>
          <a:xfrm>
            <a:off x="4800600" y="2251587"/>
            <a:ext cx="3860797" cy="3637935"/>
          </a:xfrm>
        </p:spPr>
        <p:txBody>
          <a:bodyPr>
            <a:normAutofit/>
          </a:bodyPr>
          <a:lstStyle/>
          <a:p>
            <a:pPr eaLnBrk="1" hangingPunct="1">
              <a:defRPr/>
            </a:pPr>
            <a:r>
              <a:rPr lang="en-US">
                <a:effectLst>
                  <a:outerShdw blurRad="38100" dist="38100" dir="2700000" algn="tl">
                    <a:srgbClr val="1F497D"/>
                  </a:outerShdw>
                </a:effectLst>
              </a:rPr>
              <a:t>Since a plaintiff can start a lawsuit in Minnesota without paying a filing fee and win a judgment without appearing at any hearing, it’s often quicker and easier to win a default judgment in a </a:t>
            </a:r>
            <a:r>
              <a:rPr lang="en-US">
                <a:solidFill>
                  <a:srgbClr val="FFFF00"/>
                </a:solidFill>
                <a:effectLst>
                  <a:outerShdw blurRad="38100" dist="38100" dir="2700000" algn="tl">
                    <a:srgbClr val="1F497D"/>
                  </a:outerShdw>
                </a:effectLst>
              </a:rPr>
              <a:t>District Court</a:t>
            </a:r>
            <a:r>
              <a:rPr lang="en-US">
                <a:effectLst>
                  <a:outerShdw blurRad="38100" dist="38100" dir="2700000" algn="tl">
                    <a:srgbClr val="1F497D"/>
                  </a:outerShdw>
                </a:effectLst>
              </a:rPr>
              <a:t> lawsuit than in a Conciliation Court lawsuit.</a:t>
            </a:r>
          </a:p>
          <a:p>
            <a:pPr eaLnBrk="1" hangingPunct="1">
              <a:defRPr/>
            </a:pPr>
            <a:r>
              <a:rPr lang="en-US">
                <a:effectLst>
                  <a:outerShdw blurRad="38100" dist="38100" dir="2700000" algn="tl">
                    <a:srgbClr val="1F497D"/>
                  </a:outerShdw>
                </a:effectLst>
              </a:rPr>
              <a:t>Most District Court default judgments are entered and docketed administratively by the Court Administrator with </a:t>
            </a:r>
            <a:r>
              <a:rPr lang="en-US">
                <a:solidFill>
                  <a:srgbClr val="FFFF00"/>
                </a:solidFill>
                <a:effectLst>
                  <a:outerShdw blurRad="38100" dist="38100" dir="2700000" algn="tl">
                    <a:srgbClr val="1F497D"/>
                  </a:outerShdw>
                </a:effectLst>
              </a:rPr>
              <a:t>little to no judicial oversight</a:t>
            </a:r>
            <a:r>
              <a:rPr lang="en-US">
                <a:effectLst>
                  <a:outerShdw blurRad="38100" dist="38100" dir="2700000" algn="tl">
                    <a:srgbClr val="1F497D"/>
                  </a:outerShdw>
                </a:effectLst>
              </a:rPr>
              <a:t>.</a:t>
            </a:r>
          </a:p>
          <a:p>
            <a:pP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225" name="Picture 9224">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9218" name="Rectangle 2">
            <a:extLst>
              <a:ext uri="{FF2B5EF4-FFF2-40B4-BE49-F238E27FC236}">
                <a16:creationId xmlns:a16="http://schemas.microsoft.com/office/drawing/2014/main" id="{88829DB5-6E20-EC6F-DD80-0E65ADF126B3}"/>
              </a:ext>
            </a:extLst>
          </p:cNvPr>
          <p:cNvSpPr>
            <a:spLocks noGrp="1" noRot="1" noChangeArrowheads="1"/>
          </p:cNvSpPr>
          <p:nvPr>
            <p:ph type="title" idx="4294967295"/>
          </p:nvPr>
        </p:nvSpPr>
        <p:spPr>
          <a:xfrm>
            <a:off x="3716593" y="639097"/>
            <a:ext cx="4944806" cy="16124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en-US" sz="3600"/>
              <a:t>Time management</a:t>
            </a:r>
          </a:p>
        </p:txBody>
      </p:sp>
      <p:pic>
        <p:nvPicPr>
          <p:cNvPr id="9220" name="Picture 4" descr="C:\Program Files\Microsoft Office\MEDIA\CAGCAT10\j0234131.wmf">
            <a:extLst>
              <a:ext uri="{FF2B5EF4-FFF2-40B4-BE49-F238E27FC236}">
                <a16:creationId xmlns:a16="http://schemas.microsoft.com/office/drawing/2014/main" id="{EA4E093F-77E7-F8FD-B501-386D4423C7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598" y="1832747"/>
            <a:ext cx="2998021" cy="318813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219" name="Rectangle 3">
            <a:extLst>
              <a:ext uri="{FF2B5EF4-FFF2-40B4-BE49-F238E27FC236}">
                <a16:creationId xmlns:a16="http://schemas.microsoft.com/office/drawing/2014/main" id="{AE360238-F7AA-AA25-DC58-705CE626C2DA}"/>
              </a:ext>
            </a:extLst>
          </p:cNvPr>
          <p:cNvSpPr>
            <a:spLocks noGrp="1" noChangeArrowheads="1"/>
          </p:cNvSpPr>
          <p:nvPr>
            <p:ph type="body" idx="4294967295"/>
          </p:nvPr>
        </p:nvSpPr>
        <p:spPr>
          <a:xfrm>
            <a:off x="3716593" y="1583532"/>
            <a:ext cx="4944806" cy="39722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en-US" b="1"/>
              <a:t>Set expectations</a:t>
            </a:r>
            <a:r>
              <a:rPr lang="en-US" altLang="en-US"/>
              <a:t>.  Make sure the client knows that you have a finite amount of time for him or her.  Typically, attorneys &amp; clients only meet for </a:t>
            </a:r>
            <a:r>
              <a:rPr lang="en-US" altLang="en-US" b="1"/>
              <a:t>15-20 minutes </a:t>
            </a:r>
            <a:r>
              <a:rPr lang="en-US" altLang="en-US"/>
              <a:t>if other clients are waiting to be called.  </a:t>
            </a:r>
          </a:p>
          <a:p>
            <a:r>
              <a:rPr lang="en-US" altLang="en-US"/>
              <a:t>Setting this from the start makes it easier to enforce.</a:t>
            </a:r>
            <a:endParaRPr lang="en-US" altLang="en-US">
              <a:cs typeface="Calibri"/>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38D30-3F0D-A33E-7889-A3756538A1DA}"/>
              </a:ext>
            </a:extLst>
          </p:cNvPr>
          <p:cNvSpPr>
            <a:spLocks noGrp="1"/>
          </p:cNvSpPr>
          <p:nvPr>
            <p:ph type="title"/>
          </p:nvPr>
        </p:nvSpPr>
        <p:spPr>
          <a:xfrm>
            <a:off x="482598" y="639097"/>
            <a:ext cx="3592258" cy="3746634"/>
          </a:xfrm>
        </p:spPr>
        <p:txBody>
          <a:bodyPr vert="horz" lIns="91440" tIns="45720" rIns="91440" bIns="45720" rtlCol="0" anchor="b">
            <a:normAutofit/>
          </a:bodyPr>
          <a:lstStyle/>
          <a:p>
            <a:pPr algn="r">
              <a:defRPr/>
            </a:pPr>
            <a:r>
              <a:rPr lang="en-US" sz="4800"/>
              <a:t>To Answer, or Not To Answer</a:t>
            </a:r>
          </a:p>
        </p:txBody>
      </p:sp>
      <p:sp>
        <p:nvSpPr>
          <p:cNvPr id="6" name="Text Placeholder 5">
            <a:extLst>
              <a:ext uri="{FF2B5EF4-FFF2-40B4-BE49-F238E27FC236}">
                <a16:creationId xmlns:a16="http://schemas.microsoft.com/office/drawing/2014/main" id="{7BFE3319-7D8F-6042-8DF1-419B0FCAAB95}"/>
              </a:ext>
            </a:extLst>
          </p:cNvPr>
          <p:cNvSpPr>
            <a:spLocks noGrp="1"/>
          </p:cNvSpPr>
          <p:nvPr>
            <p:ph type="body" idx="1"/>
          </p:nvPr>
        </p:nvSpPr>
        <p:spPr>
          <a:xfrm>
            <a:off x="482598" y="4385732"/>
            <a:ext cx="3610077" cy="1838087"/>
          </a:xfrm>
        </p:spPr>
        <p:txBody>
          <a:bodyPr vert="horz" lIns="91440" tIns="45720" rIns="91440" bIns="45720" rtlCol="0" anchor="t">
            <a:normAutofit/>
          </a:bodyPr>
          <a:lstStyle/>
          <a:p>
            <a:pPr algn="r">
              <a:defRPr/>
            </a:pPr>
            <a:endParaRPr lang="en-US">
              <a:ea typeface="Calibri"/>
              <a:cs typeface="Calibri"/>
            </a:endParaRPr>
          </a:p>
        </p:txBody>
      </p:sp>
      <p:pic>
        <p:nvPicPr>
          <p:cNvPr id="66564" name="Picture 6" descr="A person in a garment with a sword&#10;&#10;Description automatically generated">
            <a:extLst>
              <a:ext uri="{FF2B5EF4-FFF2-40B4-BE49-F238E27FC236}">
                <a16:creationId xmlns:a16="http://schemas.microsoft.com/office/drawing/2014/main" id="{6E581AF5-6D68-2F6C-45DA-B0F65185196B}"/>
              </a:ext>
            </a:extLst>
          </p:cNvPr>
          <p:cNvPicPr>
            <a:picLocks noChangeAspect="1"/>
          </p:cNvPicPr>
          <p:nvPr/>
        </p:nvPicPr>
        <p:blipFill>
          <a:blip r:embed="rId3"/>
          <a:stretch>
            <a:fillRect/>
          </a:stretch>
        </p:blipFill>
        <p:spPr bwMode="auto">
          <a:xfrm>
            <a:off x="4557454" y="1374844"/>
            <a:ext cx="4103945" cy="410394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60925-485B-3554-E6DB-2AE64F1EEDC9}"/>
              </a:ext>
            </a:extLst>
          </p:cNvPr>
          <p:cNvSpPr>
            <a:spLocks noGrp="1"/>
          </p:cNvSpPr>
          <p:nvPr>
            <p:ph type="title"/>
          </p:nvPr>
        </p:nvSpPr>
        <p:spPr/>
        <p:txBody>
          <a:bodyPr/>
          <a:lstStyle/>
          <a:p>
            <a:pPr>
              <a:defRPr/>
            </a:pPr>
            <a:r>
              <a:rPr lang="en-US" sz="3200">
                <a:solidFill>
                  <a:srgbClr val="FFFF00"/>
                </a:solidFill>
              </a:rPr>
              <a:t>There’s no point in fighting a losing battle</a:t>
            </a:r>
          </a:p>
        </p:txBody>
      </p:sp>
      <p:sp>
        <p:nvSpPr>
          <p:cNvPr id="5" name="Content Placeholder 4">
            <a:extLst>
              <a:ext uri="{FF2B5EF4-FFF2-40B4-BE49-F238E27FC236}">
                <a16:creationId xmlns:a16="http://schemas.microsoft.com/office/drawing/2014/main" id="{37F783DB-7CF1-A8E9-BF1E-B9D5093AEE5C}"/>
              </a:ext>
            </a:extLst>
          </p:cNvPr>
          <p:cNvSpPr>
            <a:spLocks noGrp="1"/>
          </p:cNvSpPr>
          <p:nvPr>
            <p:ph sz="half" idx="1"/>
          </p:nvPr>
        </p:nvSpPr>
        <p:spPr>
          <a:xfrm>
            <a:off x="457201" y="2068999"/>
            <a:ext cx="3552090" cy="3722203"/>
          </a:xfrm>
        </p:spPr>
        <p:txBody>
          <a:bodyPr/>
          <a:lstStyle/>
          <a:p>
            <a:pPr>
              <a:defRPr/>
            </a:pPr>
            <a:r>
              <a:rPr lang="en-US" sz="2400"/>
              <a:t>It may be cheaper and easier for a client without any defenses to a collections lawsuit to lose by default judgment at the beginning of a lawsuit rather than months later on summary judgment.</a:t>
            </a:r>
          </a:p>
          <a:p>
            <a:pPr>
              <a:defRPr/>
            </a:pPr>
            <a:endParaRPr lang="en-US"/>
          </a:p>
        </p:txBody>
      </p:sp>
      <p:sp>
        <p:nvSpPr>
          <p:cNvPr id="6" name="Content Placeholder 5">
            <a:extLst>
              <a:ext uri="{FF2B5EF4-FFF2-40B4-BE49-F238E27FC236}">
                <a16:creationId xmlns:a16="http://schemas.microsoft.com/office/drawing/2014/main" id="{1FB32A13-312E-BEBB-7A1B-696B68ABDCC8}"/>
              </a:ext>
            </a:extLst>
          </p:cNvPr>
          <p:cNvSpPr>
            <a:spLocks noGrp="1"/>
          </p:cNvSpPr>
          <p:nvPr>
            <p:ph sz="half" idx="2"/>
          </p:nvPr>
        </p:nvSpPr>
        <p:spPr>
          <a:xfrm>
            <a:off x="4207787" y="2194259"/>
            <a:ext cx="3948746" cy="2219080"/>
          </a:xfrm>
        </p:spPr>
        <p:txBody>
          <a:bodyPr vert="horz" lIns="91440" tIns="45720" rIns="91440" bIns="45720" rtlCol="0" anchor="ctr">
            <a:noAutofit/>
          </a:bodyPr>
          <a:lstStyle/>
          <a:p>
            <a:pPr>
              <a:defRPr/>
            </a:pPr>
            <a:r>
              <a:rPr lang="en-US" sz="2400"/>
              <a:t>Nearly all credit card contracts have attorneys’ fees provision requiring the debtor to pay in the event of default followed by collection litigation.</a:t>
            </a:r>
          </a:p>
          <a:p>
            <a:pPr>
              <a:defRPr/>
            </a:pPr>
            <a:endParaRPr lang="en-US"/>
          </a:p>
        </p:txBody>
      </p:sp>
      <p:pic>
        <p:nvPicPr>
          <p:cNvPr id="67589" name="Picture 6">
            <a:extLst>
              <a:ext uri="{FF2B5EF4-FFF2-40B4-BE49-F238E27FC236}">
                <a16:creationId xmlns:a16="http://schemas.microsoft.com/office/drawing/2014/main" id="{89F0BFD4-9C9A-48E6-4845-59D5D23A55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3751" y="4416468"/>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F69D9-D85C-69A2-D4F6-E5805B71834A}"/>
              </a:ext>
            </a:extLst>
          </p:cNvPr>
          <p:cNvSpPr>
            <a:spLocks noGrp="1"/>
          </p:cNvSpPr>
          <p:nvPr>
            <p:ph type="title"/>
          </p:nvPr>
        </p:nvSpPr>
        <p:spPr/>
        <p:txBody>
          <a:bodyPr/>
          <a:lstStyle/>
          <a:p>
            <a:pPr algn="ctr">
              <a:defRPr/>
            </a:pPr>
            <a:r>
              <a:rPr lang="en-US" sz="3600" err="1">
                <a:solidFill>
                  <a:srgbClr val="FFFF00"/>
                </a:solidFill>
                <a:ea typeface="Calibri Light"/>
                <a:cs typeface="Calibri Light"/>
              </a:rPr>
              <a:t>bAd</a:t>
            </a:r>
            <a:r>
              <a:rPr lang="en-US" sz="3600">
                <a:solidFill>
                  <a:srgbClr val="FFFF00"/>
                </a:solidFill>
                <a:ea typeface="Calibri Light"/>
                <a:cs typeface="Calibri Light"/>
              </a:rPr>
              <a:t> defenses</a:t>
            </a:r>
            <a:endParaRPr lang="en-US"/>
          </a:p>
        </p:txBody>
      </p:sp>
      <p:sp>
        <p:nvSpPr>
          <p:cNvPr id="6" name="Content Placeholder 5">
            <a:extLst>
              <a:ext uri="{FF2B5EF4-FFF2-40B4-BE49-F238E27FC236}">
                <a16:creationId xmlns:a16="http://schemas.microsoft.com/office/drawing/2014/main" id="{86DD95E2-11AF-75D2-C900-6F3776932B60}"/>
              </a:ext>
            </a:extLst>
          </p:cNvPr>
          <p:cNvSpPr>
            <a:spLocks noGrp="1"/>
          </p:cNvSpPr>
          <p:nvPr>
            <p:ph sz="half" idx="2"/>
          </p:nvPr>
        </p:nvSpPr>
        <p:spPr>
          <a:xfrm>
            <a:off x="457200" y="2066448"/>
            <a:ext cx="3813048" cy="3724751"/>
          </a:xfrm>
        </p:spPr>
        <p:txBody>
          <a:bodyPr>
            <a:normAutofit/>
          </a:bodyPr>
          <a:lstStyle/>
          <a:p>
            <a:pPr>
              <a:buClr>
                <a:srgbClr val="FFFFFF"/>
              </a:buClr>
              <a:defRPr/>
            </a:pPr>
            <a:r>
              <a:rPr lang="en-US" sz="2800"/>
              <a:t>Client admits they owe money, but the amount listed is wrong</a:t>
            </a:r>
            <a:endParaRPr lang="en-US">
              <a:ea typeface="Calibri" panose="020F0502020204030204"/>
              <a:cs typeface="Calibri" panose="020F0502020204030204"/>
            </a:endParaRPr>
          </a:p>
          <a:p>
            <a:pPr>
              <a:buClr>
                <a:srgbClr val="FFFFFF"/>
              </a:buClr>
              <a:defRPr/>
            </a:pPr>
            <a:r>
              <a:rPr lang="en-US" sz="2800">
                <a:ea typeface="Calibri"/>
                <a:cs typeface="Calibri"/>
              </a:rPr>
              <a:t>Client has not heard of Plaintiff / debt buyer</a:t>
            </a:r>
          </a:p>
          <a:p>
            <a:pPr marL="0" indent="0">
              <a:buClr>
                <a:srgbClr val="FFFFFF"/>
              </a:buClr>
              <a:buNone/>
              <a:defRPr/>
            </a:pPr>
            <a:endParaRPr lang="en-US" sz="2800">
              <a:ea typeface="Calibri"/>
              <a:cs typeface="Calibri"/>
            </a:endParaRPr>
          </a:p>
        </p:txBody>
      </p:sp>
      <p:sp>
        <p:nvSpPr>
          <p:cNvPr id="12" name="Content Placeholder 11">
            <a:extLst>
              <a:ext uri="{FF2B5EF4-FFF2-40B4-BE49-F238E27FC236}">
                <a16:creationId xmlns:a16="http://schemas.microsoft.com/office/drawing/2014/main" id="{356354F7-F309-A85B-BE7C-65E588FB2BF3}"/>
              </a:ext>
            </a:extLst>
          </p:cNvPr>
          <p:cNvSpPr>
            <a:spLocks noGrp="1"/>
          </p:cNvSpPr>
          <p:nvPr>
            <p:ph sz="quarter" idx="4"/>
          </p:nvPr>
        </p:nvSpPr>
        <p:spPr/>
        <p:txBody>
          <a:bodyPr>
            <a:normAutofit/>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F2B4-F37F-0362-912A-4F23048FC774}"/>
              </a:ext>
            </a:extLst>
          </p:cNvPr>
          <p:cNvSpPr>
            <a:spLocks noGrp="1"/>
          </p:cNvSpPr>
          <p:nvPr>
            <p:ph type="title"/>
          </p:nvPr>
        </p:nvSpPr>
        <p:spPr/>
        <p:txBody>
          <a:bodyPr/>
          <a:lstStyle/>
          <a:p>
            <a:pPr>
              <a:defRPr/>
            </a:pPr>
            <a:r>
              <a:rPr lang="en-US">
                <a:solidFill>
                  <a:srgbClr val="FFFF00"/>
                </a:solidFill>
              </a:rPr>
              <a:t>The best affirmative defenses in debt buyers cases….</a:t>
            </a:r>
          </a:p>
        </p:txBody>
      </p:sp>
      <p:sp>
        <p:nvSpPr>
          <p:cNvPr id="3" name="Text Placeholder 2">
            <a:extLst>
              <a:ext uri="{FF2B5EF4-FFF2-40B4-BE49-F238E27FC236}">
                <a16:creationId xmlns:a16="http://schemas.microsoft.com/office/drawing/2014/main" id="{5C7E7B45-E2D1-E6E3-7090-34AD318B50D5}"/>
              </a:ext>
            </a:extLst>
          </p:cNvPr>
          <p:cNvSpPr>
            <a:spLocks noGrp="1"/>
          </p:cNvSpPr>
          <p:nvPr>
            <p:ph type="body" idx="1"/>
          </p:nvPr>
        </p:nvSpPr>
        <p:spPr>
          <a:xfrm>
            <a:off x="743480" y="2218267"/>
            <a:ext cx="3540603" cy="524070"/>
          </a:xfrm>
        </p:spPr>
        <p:txBody>
          <a:bodyPr/>
          <a:lstStyle/>
          <a:p>
            <a:pPr>
              <a:defRPr/>
            </a:pPr>
            <a:r>
              <a:rPr lang="en-US">
                <a:solidFill>
                  <a:srgbClr val="FFFF00"/>
                </a:solidFill>
              </a:rPr>
              <a:t>Lack of Standing</a:t>
            </a:r>
          </a:p>
        </p:txBody>
      </p:sp>
      <p:sp>
        <p:nvSpPr>
          <p:cNvPr id="4" name="Content Placeholder 3">
            <a:extLst>
              <a:ext uri="{FF2B5EF4-FFF2-40B4-BE49-F238E27FC236}">
                <a16:creationId xmlns:a16="http://schemas.microsoft.com/office/drawing/2014/main" id="{D169130C-01C0-8AA0-E0F9-48CFA7C613B4}"/>
              </a:ext>
            </a:extLst>
          </p:cNvPr>
          <p:cNvSpPr>
            <a:spLocks noGrp="1"/>
          </p:cNvSpPr>
          <p:nvPr>
            <p:ph sz="half" idx="2"/>
          </p:nvPr>
        </p:nvSpPr>
        <p:spPr>
          <a:xfrm>
            <a:off x="457200" y="2870201"/>
            <a:ext cx="3813048" cy="2785300"/>
          </a:xfrm>
        </p:spPr>
        <p:txBody>
          <a:bodyPr/>
          <a:lstStyle/>
          <a:p>
            <a:pPr>
              <a:defRPr/>
            </a:pPr>
            <a:r>
              <a:rPr lang="en-US"/>
              <a:t>Plaintiff lacks standing</a:t>
            </a:r>
          </a:p>
          <a:p>
            <a:pPr marL="0" indent="0">
              <a:buFont typeface="Wingdings" panose="05000000000000000000" pitchFamily="2" charset="2"/>
              <a:buNone/>
              <a:defRPr/>
            </a:pPr>
            <a:endParaRPr lang="en-US"/>
          </a:p>
        </p:txBody>
      </p:sp>
      <p:sp>
        <p:nvSpPr>
          <p:cNvPr id="5" name="Text Placeholder 4">
            <a:extLst>
              <a:ext uri="{FF2B5EF4-FFF2-40B4-BE49-F238E27FC236}">
                <a16:creationId xmlns:a16="http://schemas.microsoft.com/office/drawing/2014/main" id="{62FA44D5-AE04-23F0-688B-0E5D0A1D30C4}"/>
              </a:ext>
            </a:extLst>
          </p:cNvPr>
          <p:cNvSpPr>
            <a:spLocks noGrp="1"/>
          </p:cNvSpPr>
          <p:nvPr>
            <p:ph type="body" sz="quarter" idx="3"/>
          </p:nvPr>
        </p:nvSpPr>
        <p:spPr/>
        <p:txBody>
          <a:bodyPr/>
          <a:lstStyle/>
          <a:p>
            <a:pPr>
              <a:defRPr/>
            </a:pPr>
            <a:r>
              <a:rPr lang="en-US">
                <a:solidFill>
                  <a:srgbClr val="FFFF00"/>
                </a:solidFill>
              </a:rPr>
              <a:t>Invalid Assignment</a:t>
            </a:r>
          </a:p>
        </p:txBody>
      </p:sp>
      <p:sp>
        <p:nvSpPr>
          <p:cNvPr id="6" name="Content Placeholder 5">
            <a:extLst>
              <a:ext uri="{FF2B5EF4-FFF2-40B4-BE49-F238E27FC236}">
                <a16:creationId xmlns:a16="http://schemas.microsoft.com/office/drawing/2014/main" id="{9AA9EBCE-DE42-CD02-68FD-8C7A63BEDB02}"/>
              </a:ext>
            </a:extLst>
          </p:cNvPr>
          <p:cNvSpPr>
            <a:spLocks noGrp="1"/>
          </p:cNvSpPr>
          <p:nvPr>
            <p:ph sz="quarter" idx="4"/>
          </p:nvPr>
        </p:nvSpPr>
        <p:spPr/>
        <p:txBody>
          <a:bodyPr/>
          <a:lstStyle/>
          <a:p>
            <a:pPr>
              <a:defRPr/>
            </a:pPr>
            <a:r>
              <a:rPr lang="en-US"/>
              <a:t>Plaintiff’s claims, may be barred, in whole or in part, by an invalid assignment of the account that is the subject matter of this suit, and Defendant does not consent to or ratify any assignment of Defendant’s account.</a:t>
            </a:r>
          </a:p>
        </p:txBody>
      </p:sp>
      <p:sp>
        <p:nvSpPr>
          <p:cNvPr id="8" name="Text Placeholder 2">
            <a:extLst>
              <a:ext uri="{FF2B5EF4-FFF2-40B4-BE49-F238E27FC236}">
                <a16:creationId xmlns:a16="http://schemas.microsoft.com/office/drawing/2014/main" id="{9D95BDEB-5758-B508-6813-058E401508F8}"/>
              </a:ext>
            </a:extLst>
          </p:cNvPr>
          <p:cNvSpPr txBox="1">
            <a:spLocks/>
          </p:cNvSpPr>
          <p:nvPr/>
        </p:nvSpPr>
        <p:spPr>
          <a:xfrm>
            <a:off x="801935" y="4260009"/>
            <a:ext cx="3540603" cy="524070"/>
          </a:xfrm>
          <a:prstGeom prst="rect">
            <a:avLst/>
          </a:prstGeom>
        </p:spPr>
        <p:txBody>
          <a:bodyPr vert="horz" lIns="91440" tIns="45720" rIns="91440" bIns="45720" rtlCol="0" anchor="b">
            <a:noAutofit/>
          </a:bodyPr>
          <a:lstStyle>
            <a:lvl1pPr marL="0" indent="0" algn="l" defTabSz="457200" rtl="0" eaLnBrk="1" latinLnBrk="0" hangingPunct="1">
              <a:spcBef>
                <a:spcPts val="0"/>
              </a:spcBef>
              <a:spcAft>
                <a:spcPts val="1000"/>
              </a:spcAft>
              <a:buClr>
                <a:schemeClr val="tx1"/>
              </a:buClr>
              <a:buSzPct val="100000"/>
              <a:buFont typeface="Arial"/>
              <a:buNone/>
              <a:defRPr sz="2400" b="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9pPr>
          </a:lstStyle>
          <a:p>
            <a:pPr fontAlgn="auto">
              <a:defRPr/>
            </a:pPr>
            <a:r>
              <a:rPr lang="en-US">
                <a:solidFill>
                  <a:srgbClr val="FFFF00"/>
                </a:solidFill>
                <a:ea typeface="Calibri"/>
                <a:cs typeface="Calibri"/>
              </a:rPr>
              <a:t>Mistaken Identity</a:t>
            </a:r>
          </a:p>
        </p:txBody>
      </p:sp>
      <p:sp>
        <p:nvSpPr>
          <p:cNvPr id="10" name="Content Placeholder 3">
            <a:extLst>
              <a:ext uri="{FF2B5EF4-FFF2-40B4-BE49-F238E27FC236}">
                <a16:creationId xmlns:a16="http://schemas.microsoft.com/office/drawing/2014/main" id="{32033260-55F7-7BB6-4986-705A131558B6}"/>
              </a:ext>
            </a:extLst>
          </p:cNvPr>
          <p:cNvSpPr txBox="1">
            <a:spLocks/>
          </p:cNvSpPr>
          <p:nvPr/>
        </p:nvSpPr>
        <p:spPr>
          <a:xfrm>
            <a:off x="453025" y="4911943"/>
            <a:ext cx="3813048" cy="2785300"/>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fontAlgn="auto">
              <a:defRPr/>
            </a:pPr>
            <a:r>
              <a:rPr lang="en-US">
                <a:ea typeface="Calibri"/>
                <a:cs typeface="Calibri"/>
              </a:rPr>
              <a:t>If you client has a common name</a:t>
            </a:r>
          </a:p>
          <a:p>
            <a:pPr marL="0" indent="0" fontAlgn="auto">
              <a:buFont typeface="Wingdings" panose="05000000000000000000" pitchFamily="2" charset="2"/>
              <a:buNone/>
              <a:defRPr/>
            </a:pP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65805-3CB6-BC27-8A7F-17A415696039}"/>
              </a:ext>
            </a:extLst>
          </p:cNvPr>
          <p:cNvSpPr>
            <a:spLocks noGrp="1"/>
          </p:cNvSpPr>
          <p:nvPr>
            <p:ph type="title"/>
          </p:nvPr>
        </p:nvSpPr>
        <p:spPr/>
        <p:txBody>
          <a:bodyPr/>
          <a:lstStyle/>
          <a:p>
            <a:pPr algn="ctr">
              <a:defRPr/>
            </a:pPr>
            <a:r>
              <a:rPr lang="en-US" dirty="0">
                <a:solidFill>
                  <a:srgbClr val="FFFF00"/>
                </a:solidFill>
              </a:rPr>
              <a:t>Example case 4: car title transfer</a:t>
            </a:r>
            <a:endParaRPr lang="en-US" dirty="0"/>
          </a:p>
        </p:txBody>
      </p:sp>
      <p:pic>
        <p:nvPicPr>
          <p:cNvPr id="3" name="Picture 3" descr="A red car parked on concrete&#10;&#10;Description automatically generated">
            <a:extLst>
              <a:ext uri="{FF2B5EF4-FFF2-40B4-BE49-F238E27FC236}">
                <a16:creationId xmlns:a16="http://schemas.microsoft.com/office/drawing/2014/main" id="{F58639B7-4158-5295-48FB-8B8363B8F2ED}"/>
              </a:ext>
            </a:extLst>
          </p:cNvPr>
          <p:cNvPicPr>
            <a:picLocks noChangeAspect="1"/>
          </p:cNvPicPr>
          <p:nvPr/>
        </p:nvPicPr>
        <p:blipFill>
          <a:blip r:embed="rId2">
            <a:extLst>
              <a:ext uri="{837473B0-CC2E-450A-ABE3-18F120FF3D39}">
                <a1611:picAttrSrcUrl xmlns:a1611="http://schemas.microsoft.com/office/drawing/2016/11/main" r:id="rId3"/>
              </a:ext>
            </a:extLst>
          </a:blip>
          <a:srcRect/>
          <a:stretch>
            <a:fillRect/>
          </a:stretch>
        </p:blipFill>
        <p:spPr bwMode="auto">
          <a:xfrm>
            <a:off x="2713039" y="1111370"/>
            <a:ext cx="3251737" cy="230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FDF4115-4413-73C7-375B-CAC56BD6AA18}"/>
              </a:ext>
            </a:extLst>
          </p:cNvPr>
          <p:cNvSpPr txBox="1"/>
          <p:nvPr/>
        </p:nvSpPr>
        <p:spPr>
          <a:xfrm>
            <a:off x="2713038" y="3416300"/>
            <a:ext cx="3251200"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BY-SA-NC</a:t>
            </a:r>
            <a:r>
              <a:rPr lang="en-US"/>
              <a:t>.</a:t>
            </a:r>
          </a:p>
        </p:txBody>
      </p:sp>
    </p:spTree>
    <p:extLst>
      <p:ext uri="{BB962C8B-B14F-4D97-AF65-F5344CB8AC3E}">
        <p14:creationId xmlns:p14="http://schemas.microsoft.com/office/powerpoint/2010/main" val="3832490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D2456-BB6B-2E99-092B-1254CCC56B0B}"/>
              </a:ext>
            </a:extLst>
          </p:cNvPr>
          <p:cNvSpPr>
            <a:spLocks noGrp="1"/>
          </p:cNvSpPr>
          <p:nvPr>
            <p:ph type="title"/>
          </p:nvPr>
        </p:nvSpPr>
        <p:spPr>
          <a:xfrm>
            <a:off x="619431" y="536658"/>
            <a:ext cx="2984404" cy="1453363"/>
          </a:xfrm>
        </p:spPr>
        <p:txBody>
          <a:bodyPr>
            <a:normAutofit/>
          </a:bodyPr>
          <a:lstStyle/>
          <a:p>
            <a:pPr>
              <a:defRPr/>
            </a:pPr>
            <a:r>
              <a:rPr lang="en-US" dirty="0">
                <a:solidFill>
                  <a:srgbClr val="FFFF00"/>
                </a:solidFill>
                <a:ea typeface="Calibri Light"/>
                <a:cs typeface="Calibri Light"/>
              </a:rPr>
              <a:t>Keisha and the car sale </a:t>
            </a:r>
          </a:p>
        </p:txBody>
      </p:sp>
      <p:sp>
        <p:nvSpPr>
          <p:cNvPr id="5" name="Content Placeholder 4">
            <a:extLst>
              <a:ext uri="{FF2B5EF4-FFF2-40B4-BE49-F238E27FC236}">
                <a16:creationId xmlns:a16="http://schemas.microsoft.com/office/drawing/2014/main" id="{0C0831E3-BEDA-278D-D656-B554CE2C18EC}"/>
              </a:ext>
            </a:extLst>
          </p:cNvPr>
          <p:cNvSpPr>
            <a:spLocks noGrp="1"/>
          </p:cNvSpPr>
          <p:nvPr>
            <p:ph idx="1"/>
          </p:nvPr>
        </p:nvSpPr>
        <p:spPr>
          <a:xfrm>
            <a:off x="622509" y="1833448"/>
            <a:ext cx="3618065" cy="4577386"/>
          </a:xfrm>
        </p:spPr>
        <p:txBody>
          <a:bodyPr>
            <a:normAutofit/>
          </a:bodyPr>
          <a:lstStyle/>
          <a:p>
            <a:pPr>
              <a:lnSpc>
                <a:spcPct val="90000"/>
              </a:lnSpc>
              <a:defRPr/>
            </a:pPr>
            <a:r>
              <a:rPr lang="en-US" sz="1700" dirty="0">
                <a:ea typeface="Calibri"/>
                <a:cs typeface="Calibri"/>
              </a:rPr>
              <a:t>Keisha sold her car to her cousin's friend, Deshawn. Deshawn paid in cash and she handed over the title to him. She dutifully submitted notice of sale to DVM</a:t>
            </a:r>
          </a:p>
          <a:p>
            <a:pPr>
              <a:lnSpc>
                <a:spcPct val="90000"/>
              </a:lnSpc>
              <a:defRPr/>
            </a:pPr>
            <a:r>
              <a:rPr lang="en-US" sz="1700" dirty="0">
                <a:ea typeface="Calibri"/>
                <a:cs typeface="Calibri"/>
              </a:rPr>
              <a:t> A few months later, she's received several parking tickets in the mail. She tried to reach out to Deshawn but he's blocked her number.</a:t>
            </a:r>
          </a:p>
          <a:p>
            <a:pPr>
              <a:lnSpc>
                <a:spcPct val="90000"/>
              </a:lnSpc>
              <a:buClr>
                <a:srgbClr val="FFFFFF"/>
              </a:buClr>
              <a:defRPr/>
            </a:pPr>
            <a:r>
              <a:rPr lang="en-US" sz="1700" dirty="0">
                <a:ea typeface="Calibri"/>
                <a:cs typeface="Calibri"/>
              </a:rPr>
              <a:t>How did this happen? How can she get the car out of her name? </a:t>
            </a:r>
            <a:r>
              <a:rPr lang="en-US" sz="1700" dirty="0">
                <a:solidFill>
                  <a:srgbClr val="FFFF00"/>
                </a:solidFill>
                <a:ea typeface="Calibri"/>
                <a:cs typeface="Calibri"/>
              </a:rPr>
              <a:t>Is Keisha responsible for these tickets?</a:t>
            </a:r>
          </a:p>
        </p:txBody>
      </p:sp>
      <p:pic>
        <p:nvPicPr>
          <p:cNvPr id="9" name="Graphic 8" descr="Money">
            <a:extLst>
              <a:ext uri="{FF2B5EF4-FFF2-40B4-BE49-F238E27FC236}">
                <a16:creationId xmlns:a16="http://schemas.microsoft.com/office/drawing/2014/main" id="{DEB88357-685E-4404-7F02-81CF19367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738" y="1062037"/>
            <a:ext cx="3966270" cy="457169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550937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92DB-9DB9-2D98-2388-670ED83A4269}"/>
              </a:ext>
            </a:extLst>
          </p:cNvPr>
          <p:cNvSpPr>
            <a:spLocks noGrp="1"/>
          </p:cNvSpPr>
          <p:nvPr>
            <p:ph type="title"/>
          </p:nvPr>
        </p:nvSpPr>
        <p:spPr/>
        <p:txBody>
          <a:bodyPr/>
          <a:lstStyle/>
          <a:p>
            <a:r>
              <a:rPr lang="en-US" dirty="0">
                <a:solidFill>
                  <a:srgbClr val="FFFF00"/>
                </a:solidFill>
                <a:ea typeface="Calibri Light"/>
                <a:cs typeface="Calibri Light"/>
              </a:rPr>
              <a:t>How car title transfer works</a:t>
            </a:r>
            <a:br>
              <a:rPr lang="en-US" dirty="0">
                <a:ea typeface="Calibri Light"/>
                <a:cs typeface="Calibri Light"/>
              </a:rPr>
            </a:br>
            <a:r>
              <a:rPr lang="en-US" sz="2000" dirty="0">
                <a:ea typeface="Calibri Light"/>
                <a:cs typeface="Calibri Light"/>
              </a:rPr>
              <a:t>Minn. Stat. </a:t>
            </a:r>
            <a:r>
              <a:rPr lang="en-US" sz="2000" dirty="0">
                <a:latin typeface="Calibri Light"/>
                <a:ea typeface="Calibri Light"/>
                <a:cs typeface="Calibri Light"/>
              </a:rPr>
              <a:t>§</a:t>
            </a:r>
            <a:r>
              <a:rPr lang="en-US" sz="2000" dirty="0">
                <a:ea typeface="Calibri Light"/>
                <a:cs typeface="Calibri Light"/>
              </a:rPr>
              <a:t> 168A.10</a:t>
            </a:r>
            <a:endParaRPr lang="en-US" sz="2000" dirty="0"/>
          </a:p>
        </p:txBody>
      </p:sp>
      <p:sp>
        <p:nvSpPr>
          <p:cNvPr id="3" name="Content Placeholder 2">
            <a:extLst>
              <a:ext uri="{FF2B5EF4-FFF2-40B4-BE49-F238E27FC236}">
                <a16:creationId xmlns:a16="http://schemas.microsoft.com/office/drawing/2014/main" id="{156FDE24-AA96-1378-2506-936C887FF981}"/>
              </a:ext>
            </a:extLst>
          </p:cNvPr>
          <p:cNvSpPr>
            <a:spLocks noGrp="1"/>
          </p:cNvSpPr>
          <p:nvPr>
            <p:ph idx="1"/>
          </p:nvPr>
        </p:nvSpPr>
        <p:spPr>
          <a:xfrm>
            <a:off x="457200" y="1808041"/>
            <a:ext cx="7772400" cy="3649133"/>
          </a:xfrm>
        </p:spPr>
        <p:txBody>
          <a:bodyPr/>
          <a:lstStyle/>
          <a:p>
            <a:r>
              <a:rPr lang="en-US" dirty="0">
                <a:ea typeface="Calibri"/>
                <a:cs typeface="Calibri"/>
              </a:rPr>
              <a:t>At time of sale, Seller executes an "Assignment of Title" to the buyer</a:t>
            </a:r>
          </a:p>
          <a:p>
            <a:pPr>
              <a:buClr>
                <a:srgbClr val="FFFFFF"/>
              </a:buClr>
            </a:pPr>
            <a:endParaRPr lang="en-US" dirty="0">
              <a:ea typeface="Calibri"/>
              <a:cs typeface="Calibri"/>
            </a:endParaRPr>
          </a:p>
          <a:p>
            <a:pPr>
              <a:buClr>
                <a:srgbClr val="FFFFFF"/>
              </a:buClr>
            </a:pPr>
            <a:r>
              <a:rPr lang="en-US" dirty="0">
                <a:ea typeface="Calibri"/>
                <a:cs typeface="Calibri"/>
              </a:rPr>
              <a:t>Within 10 days of sale, Seller must submit "Notice of Sale" certificate to DVS</a:t>
            </a:r>
          </a:p>
          <a:p>
            <a:pPr>
              <a:buClr>
                <a:srgbClr val="FFFFFF"/>
              </a:buClr>
            </a:pPr>
            <a:endParaRPr lang="en-US">
              <a:ea typeface="Calibri"/>
              <a:cs typeface="Calibri"/>
            </a:endParaRPr>
          </a:p>
          <a:p>
            <a:pPr>
              <a:buClr>
                <a:srgbClr val="FFFFFF"/>
              </a:buClr>
            </a:pPr>
            <a:r>
              <a:rPr lang="en-US" dirty="0">
                <a:ea typeface="Calibri"/>
                <a:cs typeface="Calibri"/>
              </a:rPr>
              <a:t>Within 10 days of sale, Buyer must execute an "Application for a New Certificate of Title" and deliver to DVS</a:t>
            </a:r>
          </a:p>
          <a:p>
            <a:pPr>
              <a:buClr>
                <a:srgbClr val="FFFFFF"/>
              </a:buClr>
            </a:pPr>
            <a:endParaRPr lang="en-US" dirty="0">
              <a:ea typeface="Calibri"/>
              <a:cs typeface="Calibri"/>
            </a:endParaRPr>
          </a:p>
        </p:txBody>
      </p:sp>
      <p:sp>
        <p:nvSpPr>
          <p:cNvPr id="4" name="TextBox 3">
            <a:extLst>
              <a:ext uri="{FF2B5EF4-FFF2-40B4-BE49-F238E27FC236}">
                <a16:creationId xmlns:a16="http://schemas.microsoft.com/office/drawing/2014/main" id="{957C9004-5800-3E6A-7F6B-9576B023ABB2}"/>
              </a:ext>
            </a:extLst>
          </p:cNvPr>
          <p:cNvSpPr txBox="1"/>
          <p:nvPr/>
        </p:nvSpPr>
        <p:spPr>
          <a:xfrm>
            <a:off x="1331934" y="5679640"/>
            <a:ext cx="64865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FF00"/>
                </a:solidFill>
                <a:latin typeface="Times New Roman"/>
                <a:cs typeface="Times New Roman"/>
              </a:rPr>
              <a:t>Ideally, this all occurs at the same time, at the time of sale, at a DVS facility!</a:t>
            </a:r>
          </a:p>
        </p:txBody>
      </p:sp>
      <p:pic>
        <p:nvPicPr>
          <p:cNvPr id="5" name="Picture 4" descr="A green check mark in a circle&#10;&#10;Description automatically generated">
            <a:extLst>
              <a:ext uri="{FF2B5EF4-FFF2-40B4-BE49-F238E27FC236}">
                <a16:creationId xmlns:a16="http://schemas.microsoft.com/office/drawing/2014/main" id="{1A1BAA6D-7CBE-26A0-442C-CA36678196B9}"/>
              </a:ext>
            </a:extLst>
          </p:cNvPr>
          <p:cNvPicPr>
            <a:picLocks noChangeAspect="1"/>
          </p:cNvPicPr>
          <p:nvPr/>
        </p:nvPicPr>
        <p:blipFill>
          <a:blip r:embed="rId2"/>
          <a:stretch>
            <a:fillRect/>
          </a:stretch>
        </p:blipFill>
        <p:spPr>
          <a:xfrm>
            <a:off x="8172386" y="2154476"/>
            <a:ext cx="638828" cy="628390"/>
          </a:xfrm>
          <a:prstGeom prst="rect">
            <a:avLst/>
          </a:prstGeom>
        </p:spPr>
      </p:pic>
      <p:pic>
        <p:nvPicPr>
          <p:cNvPr id="10" name="Picture 9" descr="A red circle with a white x in it&#10;&#10;Description automatically generated">
            <a:extLst>
              <a:ext uri="{FF2B5EF4-FFF2-40B4-BE49-F238E27FC236}">
                <a16:creationId xmlns:a16="http://schemas.microsoft.com/office/drawing/2014/main" id="{7F367D15-15C1-C49C-2CD6-6465B51B136A}"/>
              </a:ext>
            </a:extLst>
          </p:cNvPr>
          <p:cNvPicPr>
            <a:picLocks noChangeAspect="1"/>
          </p:cNvPicPr>
          <p:nvPr/>
        </p:nvPicPr>
        <p:blipFill>
          <a:blip r:embed="rId3"/>
          <a:stretch>
            <a:fillRect/>
          </a:stretch>
        </p:blipFill>
        <p:spPr>
          <a:xfrm>
            <a:off x="8182497" y="4031617"/>
            <a:ext cx="628390" cy="607514"/>
          </a:xfrm>
          <a:prstGeom prst="rect">
            <a:avLst/>
          </a:prstGeom>
        </p:spPr>
      </p:pic>
      <p:pic>
        <p:nvPicPr>
          <p:cNvPr id="8" name="Picture 7" descr="A green check mark in a circle&#10;&#10;Description automatically generated">
            <a:extLst>
              <a:ext uri="{FF2B5EF4-FFF2-40B4-BE49-F238E27FC236}">
                <a16:creationId xmlns:a16="http://schemas.microsoft.com/office/drawing/2014/main" id="{51D60968-8F6B-06AE-7621-C317CBEBA4AF}"/>
              </a:ext>
            </a:extLst>
          </p:cNvPr>
          <p:cNvPicPr>
            <a:picLocks noChangeAspect="1"/>
          </p:cNvPicPr>
          <p:nvPr/>
        </p:nvPicPr>
        <p:blipFill>
          <a:blip r:embed="rId2"/>
          <a:stretch>
            <a:fillRect/>
          </a:stretch>
        </p:blipFill>
        <p:spPr>
          <a:xfrm>
            <a:off x="8167623" y="3006964"/>
            <a:ext cx="638828" cy="628390"/>
          </a:xfrm>
          <a:prstGeom prst="rect">
            <a:avLst/>
          </a:prstGeom>
        </p:spPr>
      </p:pic>
    </p:spTree>
    <p:extLst>
      <p:ext uri="{BB962C8B-B14F-4D97-AF65-F5344CB8AC3E}">
        <p14:creationId xmlns:p14="http://schemas.microsoft.com/office/powerpoint/2010/main" val="423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92DB-9DB9-2D98-2388-670ED83A4269}"/>
              </a:ext>
            </a:extLst>
          </p:cNvPr>
          <p:cNvSpPr>
            <a:spLocks noGrp="1"/>
          </p:cNvSpPr>
          <p:nvPr>
            <p:ph type="title"/>
          </p:nvPr>
        </p:nvSpPr>
        <p:spPr/>
        <p:txBody>
          <a:bodyPr/>
          <a:lstStyle/>
          <a:p>
            <a:r>
              <a:rPr lang="en-US" dirty="0">
                <a:solidFill>
                  <a:srgbClr val="FFFF00"/>
                </a:solidFill>
                <a:ea typeface="Calibri Light"/>
                <a:cs typeface="Calibri Light"/>
              </a:rPr>
              <a:t>IS </a:t>
            </a:r>
            <a:r>
              <a:rPr lang="en-US" dirty="0" err="1">
                <a:solidFill>
                  <a:srgbClr val="FFFF00"/>
                </a:solidFill>
                <a:ea typeface="Calibri Light"/>
                <a:cs typeface="Calibri Light"/>
              </a:rPr>
              <a:t>keisha</a:t>
            </a:r>
            <a:r>
              <a:rPr lang="en-US" dirty="0">
                <a:solidFill>
                  <a:srgbClr val="FFFF00"/>
                </a:solidFill>
                <a:ea typeface="Calibri Light"/>
                <a:cs typeface="Calibri Light"/>
              </a:rPr>
              <a:t> responsible for the payments?</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156FDE24-AA96-1378-2506-936C887FF981}"/>
              </a:ext>
            </a:extLst>
          </p:cNvPr>
          <p:cNvSpPr>
            <a:spLocks noGrp="1"/>
          </p:cNvSpPr>
          <p:nvPr>
            <p:ph idx="1"/>
          </p:nvPr>
        </p:nvSpPr>
        <p:spPr>
          <a:xfrm>
            <a:off x="457200" y="1808041"/>
            <a:ext cx="7772400" cy="4703407"/>
          </a:xfrm>
        </p:spPr>
        <p:txBody>
          <a:bodyPr>
            <a:normAutofit/>
          </a:bodyPr>
          <a:lstStyle/>
          <a:p>
            <a:pPr marL="0" indent="0">
              <a:buNone/>
            </a:pPr>
            <a:r>
              <a:rPr lang="en-US" sz="2400" dirty="0">
                <a:ea typeface="Calibri"/>
                <a:cs typeface="Calibri"/>
              </a:rPr>
              <a:t>No!</a:t>
            </a:r>
          </a:p>
          <a:p>
            <a:pPr marL="0" indent="0">
              <a:buNone/>
            </a:pPr>
            <a:endParaRPr lang="en-US" dirty="0">
              <a:ea typeface="Calibri"/>
              <a:cs typeface="Calibri"/>
            </a:endParaRPr>
          </a:p>
          <a:p>
            <a:pPr marL="0" indent="0">
              <a:buClr>
                <a:srgbClr val="FFFFFF"/>
              </a:buClr>
              <a:buNone/>
            </a:pPr>
            <a:r>
              <a:rPr lang="en-US" b="1" dirty="0">
                <a:ea typeface="Calibri"/>
                <a:cs typeface="Calibri"/>
              </a:rPr>
              <a:t>Minn. Stat. § 168.10</a:t>
            </a:r>
            <a:r>
              <a:rPr lang="en-US" dirty="0">
                <a:ea typeface="Calibri"/>
                <a:cs typeface="Calibri"/>
              </a:rPr>
              <a:t> </a:t>
            </a:r>
            <a:r>
              <a:rPr lang="en-US" b="1" dirty="0">
                <a:ea typeface="Calibri"/>
                <a:cs typeface="Calibri"/>
              </a:rPr>
              <a:t>Subd. 5. Compliance removes liability after delivery</a:t>
            </a:r>
            <a:endParaRPr lang="en-US" dirty="0">
              <a:ea typeface="Calibri"/>
              <a:cs typeface="Calibri"/>
            </a:endParaRPr>
          </a:p>
          <a:p>
            <a:pPr marL="0" indent="0">
              <a:buClr>
                <a:srgbClr val="FFFFFF"/>
              </a:buClr>
              <a:buNone/>
            </a:pPr>
            <a:r>
              <a:rPr lang="en-US" dirty="0">
                <a:solidFill>
                  <a:srgbClr val="FFFFFF"/>
                </a:solidFill>
                <a:latin typeface="Calibri" panose="020F0502020204030204"/>
                <a:ea typeface="Calibri"/>
                <a:cs typeface="Calibri"/>
              </a:rPr>
              <a:t>Except as provided in section 168A.11 and as between the parties, a transfer by an owner is not effective until the provisions of this section have been complied with; however, </a:t>
            </a:r>
            <a:r>
              <a:rPr lang="en-US" dirty="0">
                <a:solidFill>
                  <a:srgbClr val="FFFF00"/>
                </a:solidFill>
                <a:latin typeface="Calibri" panose="020F0502020204030204"/>
                <a:ea typeface="Calibri"/>
                <a:cs typeface="Calibri"/>
              </a:rPr>
              <a:t>an owner who has delivered possession of the vehicle to the transferee and has complied, or within 48 hours after such delivery does comply, with the provisions of this section requiring action by the owner is not liable as owner for any damages resulting from operation of the vehicle after the delivery of the vehicle to the transferee.</a:t>
            </a:r>
            <a:r>
              <a:rPr lang="en-US" dirty="0">
                <a:solidFill>
                  <a:srgbClr val="FFFFFF"/>
                </a:solidFill>
                <a:latin typeface="Calibri" panose="020F0502020204030204"/>
                <a:ea typeface="Calibri"/>
                <a:cs typeface="Calibri"/>
              </a:rPr>
              <a:t> An owner is not liable who has complied with the provisions of this section except for completing and returning the Notice of Sale or transmitting the required information electronically under subdivision 1</a:t>
            </a:r>
          </a:p>
          <a:p>
            <a:pPr marL="0" indent="0">
              <a:buNone/>
            </a:pPr>
            <a:endParaRPr lang="en-US" dirty="0">
              <a:ea typeface="Calibri"/>
              <a:cs typeface="Calibri"/>
            </a:endParaRPr>
          </a:p>
          <a:p>
            <a:pPr>
              <a:buClr>
                <a:srgbClr val="FFFFFF"/>
              </a:buClr>
            </a:pPr>
            <a:endParaRPr lang="en-US" dirty="0">
              <a:ea typeface="Calibri"/>
              <a:cs typeface="Calibri"/>
            </a:endParaRPr>
          </a:p>
        </p:txBody>
      </p:sp>
    </p:spTree>
    <p:extLst>
      <p:ext uri="{BB962C8B-B14F-4D97-AF65-F5344CB8AC3E}">
        <p14:creationId xmlns:p14="http://schemas.microsoft.com/office/powerpoint/2010/main" val="2148996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D2456-BB6B-2E99-092B-1254CCC56B0B}"/>
              </a:ext>
            </a:extLst>
          </p:cNvPr>
          <p:cNvSpPr>
            <a:spLocks noGrp="1"/>
          </p:cNvSpPr>
          <p:nvPr>
            <p:ph type="title"/>
          </p:nvPr>
        </p:nvSpPr>
        <p:spPr>
          <a:xfrm>
            <a:off x="619431" y="536658"/>
            <a:ext cx="2984404" cy="1453363"/>
          </a:xfrm>
        </p:spPr>
        <p:txBody>
          <a:bodyPr>
            <a:normAutofit/>
          </a:bodyPr>
          <a:lstStyle/>
          <a:p>
            <a:pPr>
              <a:defRPr/>
            </a:pPr>
            <a:r>
              <a:rPr lang="en-US" dirty="0">
                <a:solidFill>
                  <a:srgbClr val="FFFF00"/>
                </a:solidFill>
                <a:ea typeface="Calibri Light"/>
                <a:cs typeface="Calibri Light"/>
              </a:rPr>
              <a:t>How to force title transfer </a:t>
            </a:r>
          </a:p>
        </p:txBody>
      </p:sp>
      <p:sp>
        <p:nvSpPr>
          <p:cNvPr id="5" name="Content Placeholder 4">
            <a:extLst>
              <a:ext uri="{FF2B5EF4-FFF2-40B4-BE49-F238E27FC236}">
                <a16:creationId xmlns:a16="http://schemas.microsoft.com/office/drawing/2014/main" id="{0C0831E3-BEDA-278D-D656-B554CE2C18EC}"/>
              </a:ext>
            </a:extLst>
          </p:cNvPr>
          <p:cNvSpPr>
            <a:spLocks noGrp="1"/>
          </p:cNvSpPr>
          <p:nvPr>
            <p:ph idx="1"/>
          </p:nvPr>
        </p:nvSpPr>
        <p:spPr>
          <a:xfrm>
            <a:off x="622509" y="1833448"/>
            <a:ext cx="3618065" cy="4577386"/>
          </a:xfrm>
        </p:spPr>
        <p:txBody>
          <a:bodyPr>
            <a:normAutofit/>
          </a:bodyPr>
          <a:lstStyle/>
          <a:p>
            <a:pPr>
              <a:lnSpc>
                <a:spcPct val="90000"/>
              </a:lnSpc>
              <a:defRPr/>
            </a:pPr>
            <a:r>
              <a:rPr lang="en-US" sz="1700" dirty="0">
                <a:ea typeface="Calibri"/>
                <a:cs typeface="Calibri"/>
              </a:rPr>
              <a:t>File Notice of Motion and Motion for Order Directing Change of Title to a Motor Vehicle</a:t>
            </a:r>
          </a:p>
          <a:p>
            <a:pPr lvl="1">
              <a:lnSpc>
                <a:spcPct val="90000"/>
              </a:lnSpc>
              <a:buClr>
                <a:srgbClr val="FFFFFF"/>
              </a:buClr>
              <a:buFont typeface="Courier New"/>
              <a:buChar char="o"/>
              <a:defRPr/>
            </a:pPr>
            <a:r>
              <a:rPr lang="en-US" sz="1500" dirty="0">
                <a:ea typeface="Calibri"/>
                <a:cs typeface="Calibri"/>
              </a:rPr>
              <a:t>Form for buyer available on court website</a:t>
            </a:r>
          </a:p>
          <a:p>
            <a:pPr lvl="1">
              <a:lnSpc>
                <a:spcPct val="90000"/>
              </a:lnSpc>
              <a:buClr>
                <a:srgbClr val="FFFFFF"/>
              </a:buClr>
              <a:buFont typeface="Courier New"/>
              <a:buChar char="o"/>
              <a:defRPr/>
            </a:pPr>
            <a:r>
              <a:rPr lang="en-US" sz="1500" dirty="0">
                <a:ea typeface="Calibri"/>
                <a:cs typeface="Calibri"/>
              </a:rPr>
              <a:t>Forms for seller available from VLN</a:t>
            </a:r>
          </a:p>
          <a:p>
            <a:pPr>
              <a:lnSpc>
                <a:spcPct val="90000"/>
              </a:lnSpc>
              <a:buClr>
                <a:srgbClr val="FFFFFF"/>
              </a:buClr>
              <a:defRPr/>
            </a:pPr>
            <a:r>
              <a:rPr lang="en-US" sz="1700" dirty="0">
                <a:solidFill>
                  <a:srgbClr val="FFFFFF"/>
                </a:solidFill>
                <a:ea typeface="Calibri"/>
                <a:cs typeface="Calibri"/>
              </a:rPr>
              <a:t>Commissioner of DVS is one of the defendants </a:t>
            </a:r>
          </a:p>
        </p:txBody>
      </p:sp>
      <p:pic>
        <p:nvPicPr>
          <p:cNvPr id="9" name="Graphic 8" descr="Gavel outline">
            <a:extLst>
              <a:ext uri="{FF2B5EF4-FFF2-40B4-BE49-F238E27FC236}">
                <a16:creationId xmlns:a16="http://schemas.microsoft.com/office/drawing/2014/main" id="{DEB88357-685E-4404-7F02-81CF193672EC}"/>
              </a:ext>
            </a:extLst>
          </p:cNvPr>
          <p:cNvPicPr>
            <a:picLocks noChangeAspect="1"/>
          </p:cNvPicPr>
          <p:nvPr/>
        </p:nvPicPr>
        <p:blipFill>
          <a:blip r:embed="rId3">
            <a:extLst>
              <a:ext uri="{96DAC541-7B7A-43D3-8B79-37D633B846F1}">
                <asvg:svgBlip xmlns:asvg="http://schemas.microsoft.com/office/drawing/2016/SVG/main" r:embed="rId4"/>
              </a:ext>
            </a:extLst>
          </a:blip>
          <a:srcRect l="6621" r="6621"/>
          <a:stretch>
            <a:fillRect/>
          </a:stretch>
        </p:blipFill>
        <p:spPr>
          <a:xfrm>
            <a:off x="4572738" y="1062037"/>
            <a:ext cx="3966270" cy="457169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50506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27C779-4BF4-802C-C901-3781550BBF28}"/>
              </a:ext>
            </a:extLst>
          </p:cNvPr>
          <p:cNvSpPr>
            <a:spLocks noGrp="1"/>
          </p:cNvSpPr>
          <p:nvPr>
            <p:ph type="ctrTitle"/>
          </p:nvPr>
        </p:nvSpPr>
        <p:spPr>
          <a:xfrm>
            <a:off x="685800" y="2406040"/>
            <a:ext cx="7772400" cy="1012739"/>
          </a:xfrm>
        </p:spPr>
        <p:txBody>
          <a:bodyPr>
            <a:noAutofit/>
          </a:bodyPr>
          <a:lstStyle/>
          <a:p>
            <a:pPr algn="ctr">
              <a:defRPr/>
            </a:pPr>
            <a:r>
              <a:rPr lang="en-US" sz="6500">
                <a:solidFill>
                  <a:srgbClr val="FFFF00"/>
                </a:solidFill>
                <a:ea typeface="Calibri Light"/>
                <a:cs typeface="Calibri Light"/>
              </a:rPr>
              <a:t>Questions?</a:t>
            </a:r>
          </a:p>
        </p:txBody>
      </p:sp>
      <p:sp>
        <p:nvSpPr>
          <p:cNvPr id="3" name="Subtitle 2">
            <a:extLst>
              <a:ext uri="{FF2B5EF4-FFF2-40B4-BE49-F238E27FC236}">
                <a16:creationId xmlns:a16="http://schemas.microsoft.com/office/drawing/2014/main" id="{D6B74FD6-E1A4-81E2-5D81-6AFC1846F12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207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249" name="Picture 10248">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10242" name="Rectangle 2">
            <a:extLst>
              <a:ext uri="{FF2B5EF4-FFF2-40B4-BE49-F238E27FC236}">
                <a16:creationId xmlns:a16="http://schemas.microsoft.com/office/drawing/2014/main" id="{2ADE8776-FF13-9453-8542-031FD90F687D}"/>
              </a:ext>
            </a:extLst>
          </p:cNvPr>
          <p:cNvSpPr>
            <a:spLocks noGrp="1" noRot="1" noChangeArrowheads="1"/>
          </p:cNvSpPr>
          <p:nvPr>
            <p:ph type="title" idx="4294967295"/>
          </p:nvPr>
        </p:nvSpPr>
        <p:spPr>
          <a:xfrm>
            <a:off x="619431" y="808055"/>
            <a:ext cx="2984404" cy="1453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en-US" sz="3600"/>
              <a:t>Balance</a:t>
            </a:r>
          </a:p>
        </p:txBody>
      </p:sp>
      <p:sp>
        <p:nvSpPr>
          <p:cNvPr id="8195" name="Rectangle 3">
            <a:extLst>
              <a:ext uri="{FF2B5EF4-FFF2-40B4-BE49-F238E27FC236}">
                <a16:creationId xmlns:a16="http://schemas.microsoft.com/office/drawing/2014/main" id="{4190A870-F563-29E4-6602-41499950AE94}"/>
              </a:ext>
            </a:extLst>
          </p:cNvPr>
          <p:cNvSpPr>
            <a:spLocks noGrp="1" noChangeArrowheads="1"/>
          </p:cNvSpPr>
          <p:nvPr>
            <p:ph type="body" idx="4294967295"/>
          </p:nvPr>
        </p:nvSpPr>
        <p:spPr>
          <a:xfrm>
            <a:off x="620843" y="2261419"/>
            <a:ext cx="2992597" cy="31864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en-US" sz="2000" dirty="0"/>
              <a:t>Balance </a:t>
            </a:r>
            <a:r>
              <a:rPr lang="en-US" altLang="en-US" sz="2000" b="1" dirty="0"/>
              <a:t>empathy </a:t>
            </a:r>
            <a:r>
              <a:rPr lang="en-US" altLang="en-US" sz="2000" dirty="0"/>
              <a:t>and letting the client tell the story with….</a:t>
            </a:r>
            <a:endParaRPr lang="en-US" altLang="en-US" sz="2000" dirty="0">
              <a:ea typeface="Calibri"/>
              <a:cs typeface="Calibri"/>
            </a:endParaRPr>
          </a:p>
          <a:p>
            <a:r>
              <a:rPr lang="en-US" altLang="en-US" sz="2000" b="1" dirty="0"/>
              <a:t>efficiency </a:t>
            </a:r>
            <a:r>
              <a:rPr lang="en-US" altLang="en-US" sz="2000" dirty="0"/>
              <a:t>and getting to the legal issue, which is the only issue that you can really help with.</a:t>
            </a:r>
            <a:endParaRPr lang="en-US" altLang="en-US" sz="2000" dirty="0">
              <a:ea typeface="Calibri"/>
              <a:cs typeface="Calibri"/>
            </a:endParaRPr>
          </a:p>
        </p:txBody>
      </p:sp>
      <p:pic>
        <p:nvPicPr>
          <p:cNvPr id="10244" name="Picture 8" descr="C:\Documents and Settings\martha\Local Settings\Temporary Internet Files\Content.IE5\PKW79T8H\dglxasset[2].aspx">
            <a:extLst>
              <a:ext uri="{FF2B5EF4-FFF2-40B4-BE49-F238E27FC236}">
                <a16:creationId xmlns:a16="http://schemas.microsoft.com/office/drawing/2014/main" id="{AAE693F0-DBD0-55AF-E95F-AB902458DF7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67314" y="2001775"/>
            <a:ext cx="4571694" cy="269221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A65A4C3-8B85-8DBB-F053-A014EE4E3DDC}"/>
              </a:ext>
            </a:extLst>
          </p:cNvPr>
          <p:cNvSpPr>
            <a:spLocks noGrp="1"/>
          </p:cNvSpPr>
          <p:nvPr>
            <p:ph type="subTitle" idx="1"/>
          </p:nvPr>
        </p:nvSpPr>
        <p:spPr/>
        <p:txBody>
          <a:bodyPr>
            <a:normAutofit fontScale="62500" lnSpcReduction="20000"/>
          </a:bodyPr>
          <a:lstStyle/>
          <a:p>
            <a:pPr>
              <a:defRPr/>
            </a:pPr>
            <a:r>
              <a:rPr lang="en-US" sz="2800"/>
              <a:t>Please don’t hesitate to contact me!</a:t>
            </a:r>
          </a:p>
          <a:p>
            <a:pPr>
              <a:defRPr/>
            </a:pPr>
            <a:r>
              <a:rPr lang="en-US" sz="2800"/>
              <a:t>Sebastian Ellefson</a:t>
            </a:r>
          </a:p>
          <a:p>
            <a:pPr>
              <a:defRPr/>
            </a:pPr>
            <a:r>
              <a:rPr lang="en-US" sz="2800"/>
              <a:t>Tel: 612-752-6676</a:t>
            </a:r>
          </a:p>
          <a:p>
            <a:pPr>
              <a:defRPr/>
            </a:pPr>
            <a:r>
              <a:rPr lang="en-US" sz="2800"/>
              <a:t>E-mail: sebastian.ellefson@vlnmn.org</a:t>
            </a:r>
          </a:p>
        </p:txBody>
      </p:sp>
      <p:sp>
        <p:nvSpPr>
          <p:cNvPr id="3" name="Title 2">
            <a:extLst>
              <a:ext uri="{FF2B5EF4-FFF2-40B4-BE49-F238E27FC236}">
                <a16:creationId xmlns:a16="http://schemas.microsoft.com/office/drawing/2014/main" id="{E75010A8-7067-0E7B-E165-7314A95B1A54}"/>
              </a:ext>
            </a:extLst>
          </p:cNvPr>
          <p:cNvSpPr>
            <a:spLocks noGrp="1"/>
          </p:cNvSpPr>
          <p:nvPr>
            <p:ph type="ctrTitle"/>
          </p:nvPr>
        </p:nvSpPr>
        <p:spPr>
          <a:xfrm>
            <a:off x="1721014" y="1285773"/>
            <a:ext cx="5714228" cy="1294122"/>
          </a:xfrm>
        </p:spPr>
        <p:txBody>
          <a:bodyPr>
            <a:normAutofit/>
          </a:bodyPr>
          <a:lstStyle/>
          <a:p>
            <a:pPr algn="ctr"/>
            <a:r>
              <a:rPr lang="en-US" sz="6000">
                <a:solidFill>
                  <a:srgbClr val="FFFF00"/>
                </a:solidFill>
                <a:ea typeface="Calibri Light"/>
                <a:cs typeface="Calibri Light"/>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225" name="Picture 9224">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9218" name="Rectangle 2">
            <a:extLst>
              <a:ext uri="{FF2B5EF4-FFF2-40B4-BE49-F238E27FC236}">
                <a16:creationId xmlns:a16="http://schemas.microsoft.com/office/drawing/2014/main" id="{88829DB5-6E20-EC6F-DD80-0E65ADF126B3}"/>
              </a:ext>
            </a:extLst>
          </p:cNvPr>
          <p:cNvSpPr>
            <a:spLocks noGrp="1" noRot="1" noChangeArrowheads="1"/>
          </p:cNvSpPr>
          <p:nvPr>
            <p:ph type="title" idx="4294967295"/>
          </p:nvPr>
        </p:nvSpPr>
        <p:spPr>
          <a:xfrm>
            <a:off x="3716593" y="639097"/>
            <a:ext cx="4944806" cy="16124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en-US" sz="3600">
                <a:ea typeface="Calibri Light"/>
                <a:cs typeface="Calibri Light"/>
              </a:rPr>
              <a:t>USING ONLINE RESOURCES</a:t>
            </a:r>
          </a:p>
        </p:txBody>
      </p:sp>
      <p:pic>
        <p:nvPicPr>
          <p:cNvPr id="9220" name="Picture 4" descr="A computer and keyboard with mouse and mouse&#10;&#10;Description automatically generated">
            <a:extLst>
              <a:ext uri="{FF2B5EF4-FFF2-40B4-BE49-F238E27FC236}">
                <a16:creationId xmlns:a16="http://schemas.microsoft.com/office/drawing/2014/main" id="{EA4E093F-77E7-F8FD-B501-386D4423C7D9}"/>
              </a:ext>
            </a:extLst>
          </p:cNvPr>
          <p:cNvPicPr>
            <a:picLocks noChangeAspect="1" noChangeArrowheads="1"/>
          </p:cNvPicPr>
          <p:nvPr/>
        </p:nvPicPr>
        <p:blipFill>
          <a:blip r:embed="rId4"/>
          <a:srcRect l="14697" r="14697"/>
          <a:stretch>
            <a:fillRect/>
          </a:stretch>
        </p:blipFill>
        <p:spPr bwMode="auto">
          <a:xfrm>
            <a:off x="273831" y="1832747"/>
            <a:ext cx="3185912" cy="318813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219" name="Rectangle 3">
            <a:extLst>
              <a:ext uri="{FF2B5EF4-FFF2-40B4-BE49-F238E27FC236}">
                <a16:creationId xmlns:a16="http://schemas.microsoft.com/office/drawing/2014/main" id="{AE360238-F7AA-AA25-DC58-705CE626C2DA}"/>
              </a:ext>
            </a:extLst>
          </p:cNvPr>
          <p:cNvSpPr>
            <a:spLocks noGrp="1" noChangeArrowheads="1"/>
          </p:cNvSpPr>
          <p:nvPr>
            <p:ph type="body" idx="4294967295"/>
          </p:nvPr>
        </p:nvSpPr>
        <p:spPr>
          <a:xfrm>
            <a:off x="3716593" y="1827947"/>
            <a:ext cx="4944806" cy="322460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b="1"/>
              <a:t>Know and use available online resources regarding the law and referrals.</a:t>
            </a:r>
          </a:p>
          <a:p>
            <a:pPr>
              <a:buClr>
                <a:srgbClr val="FFFFFF"/>
              </a:buClr>
            </a:pPr>
            <a:r>
              <a:rPr lang="en-US" b="1"/>
              <a:t>Make </a:t>
            </a:r>
            <a:r>
              <a:rPr lang="en-US" b="1" i="1"/>
              <a:t>pro s</a:t>
            </a:r>
            <a:r>
              <a:rPr lang="en-US" b="1"/>
              <a:t>e clients aware that there are several websites that provide legal forms and information.</a:t>
            </a:r>
          </a:p>
          <a:p>
            <a:pPr lvl="1">
              <a:lnSpc>
                <a:spcPct val="90000"/>
              </a:lnSpc>
              <a:buClr>
                <a:srgbClr val="FFFFFF"/>
              </a:buClr>
              <a:buFont typeface="Wingdings,Sans-Serif"/>
              <a:buChar char="q"/>
            </a:pPr>
            <a:r>
              <a:rPr lang="en-US">
                <a:ea typeface="Calibri"/>
                <a:cs typeface="Calibri"/>
                <a:hlinkClick r:id="rId5"/>
              </a:rPr>
              <a:t>www.LawHelpMN.org</a:t>
            </a:r>
            <a:endParaRPr lang="en-US">
              <a:ea typeface="Calibri"/>
              <a:cs typeface="Calibri"/>
            </a:endParaRPr>
          </a:p>
          <a:p>
            <a:pPr lvl="1">
              <a:lnSpc>
                <a:spcPct val="90000"/>
              </a:lnSpc>
              <a:buClr>
                <a:srgbClr val="FFFFFF"/>
              </a:buClr>
              <a:buFont typeface="Wingdings,Sans-Serif"/>
              <a:buChar char="q"/>
            </a:pPr>
            <a:r>
              <a:rPr lang="en-US">
                <a:ea typeface="Calibri"/>
                <a:cs typeface="Calibri"/>
                <a:hlinkClick r:id="rId6"/>
              </a:rPr>
              <a:t>www.mncourts.gov</a:t>
            </a:r>
            <a:endParaRPr lang="en-US">
              <a:ea typeface="Calibri"/>
              <a:cs typeface="Calibri"/>
            </a:endParaRPr>
          </a:p>
          <a:p>
            <a:pPr lvl="1">
              <a:lnSpc>
                <a:spcPct val="90000"/>
              </a:lnSpc>
              <a:buClr>
                <a:srgbClr val="FFFFFF"/>
              </a:buClr>
              <a:buFont typeface="Wingdings,Sans-Serif"/>
              <a:buChar char="q"/>
            </a:pPr>
            <a:r>
              <a:rPr lang="en-US">
                <a:ea typeface="Calibri"/>
                <a:cs typeface="Calibri"/>
                <a:hlinkClick r:id="rId7"/>
              </a:rPr>
              <a:t>www.projusticemn.org</a:t>
            </a:r>
            <a:r>
              <a:rPr lang="en-US">
                <a:ea typeface="Calibri"/>
                <a:cs typeface="Calibri"/>
              </a:rPr>
              <a:t> </a:t>
            </a:r>
            <a:endParaRPr lang="en-US"/>
          </a:p>
        </p:txBody>
      </p:sp>
    </p:spTree>
    <p:extLst>
      <p:ext uri="{BB962C8B-B14F-4D97-AF65-F5344CB8AC3E}">
        <p14:creationId xmlns:p14="http://schemas.microsoft.com/office/powerpoint/2010/main" val="12804452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8E0B9E-8530-F17C-F59D-ABC6603ED34C}"/>
              </a:ext>
            </a:extLst>
          </p:cNvPr>
          <p:cNvSpPr>
            <a:spLocks noGrp="1"/>
          </p:cNvSpPr>
          <p:nvPr>
            <p:ph type="title"/>
          </p:nvPr>
        </p:nvSpPr>
        <p:spPr>
          <a:xfrm>
            <a:off x="514350" y="1030289"/>
            <a:ext cx="5111062" cy="1035578"/>
          </a:xfrm>
        </p:spPr>
        <p:txBody>
          <a:bodyPr>
            <a:noAutofit/>
          </a:bodyPr>
          <a:lstStyle/>
          <a:p>
            <a:pPr>
              <a:defRPr/>
            </a:pPr>
            <a:r>
              <a:rPr lang="en-US" sz="3600">
                <a:effectLst/>
              </a:rPr>
              <a:t>Telling VLN what services you provided</a:t>
            </a:r>
            <a:endParaRPr lang="en-US" sz="3600"/>
          </a:p>
        </p:txBody>
      </p:sp>
      <p:sp>
        <p:nvSpPr>
          <p:cNvPr id="6" name="Content Placeholder 5">
            <a:extLst>
              <a:ext uri="{FF2B5EF4-FFF2-40B4-BE49-F238E27FC236}">
                <a16:creationId xmlns:a16="http://schemas.microsoft.com/office/drawing/2014/main" id="{AF05A3B4-E36C-8963-6930-19C909E228BE}"/>
              </a:ext>
            </a:extLst>
          </p:cNvPr>
          <p:cNvSpPr>
            <a:spLocks noGrp="1"/>
          </p:cNvSpPr>
          <p:nvPr>
            <p:ph idx="1"/>
          </p:nvPr>
        </p:nvSpPr>
        <p:spPr>
          <a:xfrm>
            <a:off x="514350" y="2142067"/>
            <a:ext cx="5111062" cy="3649133"/>
          </a:xfrm>
        </p:spPr>
        <p:txBody>
          <a:bodyPr>
            <a:normAutofit/>
          </a:bodyPr>
          <a:lstStyle/>
          <a:p>
            <a:pPr>
              <a:defRPr/>
            </a:pPr>
            <a:r>
              <a:rPr lang="en-US"/>
              <a:t>Please be sure to send VLN an e-mail with</a:t>
            </a:r>
          </a:p>
          <a:p>
            <a:pPr lvl="1">
              <a:defRPr/>
            </a:pPr>
            <a:r>
              <a:rPr lang="en-US"/>
              <a:t> what services you provided </a:t>
            </a:r>
          </a:p>
          <a:p>
            <a:pPr lvl="1">
              <a:defRPr/>
            </a:pPr>
            <a:r>
              <a:rPr lang="en-US"/>
              <a:t>how much time you spent working on the case</a:t>
            </a:r>
          </a:p>
          <a:p>
            <a:pPr marL="457200" lvl="1" indent="0">
              <a:buFont typeface="Wingdings" panose="05000000000000000000" pitchFamily="2" charset="2"/>
              <a:buNone/>
              <a:defRPr/>
            </a:pPr>
            <a:endParaRPr lang="en-US"/>
          </a:p>
          <a:p>
            <a:pPr>
              <a:defRPr/>
            </a:pPr>
            <a:r>
              <a:rPr lang="en-US"/>
              <a:t>VLN cannot credit you for your pro bono work or report the outcome of your services to our funders unless you tell us what you did and how much time you spent working on the case.</a:t>
            </a:r>
          </a:p>
        </p:txBody>
      </p:sp>
      <p:sp>
        <p:nvSpPr>
          <p:cNvPr id="22" name="Rounded Rectangle 10">
            <a:extLst>
              <a:ext uri="{FF2B5EF4-FFF2-40B4-BE49-F238E27FC236}">
                <a16:creationId xmlns:a16="http://schemas.microsoft.com/office/drawing/2014/main" id="{099FF7E9-CDEF-44B3-87B0-50170C4C8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9629" y="639097"/>
            <a:ext cx="2548717" cy="5575438"/>
          </a:xfrm>
          <a:prstGeom prst="roundRect">
            <a:avLst>
              <a:gd name="adj" fmla="val 5442"/>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mail with solid fill">
            <a:extLst>
              <a:ext uri="{FF2B5EF4-FFF2-40B4-BE49-F238E27FC236}">
                <a16:creationId xmlns:a16="http://schemas.microsoft.com/office/drawing/2014/main" id="{848D0919-1FD0-9A5D-9927-0151F45C00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085" y="849513"/>
            <a:ext cx="2403718" cy="2403718"/>
          </a:xfrm>
          <a:prstGeom prst="roundRect">
            <a:avLst>
              <a:gd name="adj" fmla="val 5170"/>
            </a:avLst>
          </a:prstGeom>
          <a:ln w="50800" cap="sq" cmpd="dbl">
            <a:noFill/>
            <a:miter lim="800000"/>
          </a:ln>
          <a:effectLst/>
        </p:spPr>
      </p:pic>
      <p:pic>
        <p:nvPicPr>
          <p:cNvPr id="17" name="Graphic 16" descr="Open folder with solid fill">
            <a:extLst>
              <a:ext uri="{FF2B5EF4-FFF2-40B4-BE49-F238E27FC236}">
                <a16:creationId xmlns:a16="http://schemas.microsoft.com/office/drawing/2014/main" id="{0AF0696F-829F-5BBA-AACC-872117E1DC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9084" y="3600402"/>
            <a:ext cx="2403718" cy="2403718"/>
          </a:xfrm>
          <a:prstGeom prst="roundRect">
            <a:avLst>
              <a:gd name="adj" fmla="val 5170"/>
            </a:avLst>
          </a:prstGeom>
          <a:ln w="50800" cap="sq" cmpd="dbl">
            <a:noFill/>
            <a:miter lim="800000"/>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7EF0-4AB7-BE67-1A29-B6A7F5216CD5}"/>
              </a:ext>
            </a:extLst>
          </p:cNvPr>
          <p:cNvSpPr>
            <a:spLocks noGrp="1"/>
          </p:cNvSpPr>
          <p:nvPr>
            <p:ph type="title"/>
          </p:nvPr>
        </p:nvSpPr>
        <p:spPr>
          <a:xfrm>
            <a:off x="4800600" y="609600"/>
            <a:ext cx="3860797" cy="1641987"/>
          </a:xfrm>
        </p:spPr>
        <p:txBody>
          <a:bodyPr>
            <a:normAutofit/>
          </a:bodyPr>
          <a:lstStyle/>
          <a:p>
            <a:r>
              <a:rPr lang="en-US" dirty="0">
                <a:solidFill>
                  <a:srgbClr val="FFFF00"/>
                </a:solidFill>
              </a:rPr>
              <a:t>Sample Advise report:</a:t>
            </a:r>
            <a:br>
              <a:rPr lang="en-US" dirty="0">
                <a:solidFill>
                  <a:srgbClr val="FFFF00"/>
                </a:solidFill>
              </a:rPr>
            </a:br>
            <a:r>
              <a:rPr lang="en-US" dirty="0">
                <a:solidFill>
                  <a:srgbClr val="FFFF00"/>
                </a:solidFill>
              </a:rPr>
              <a:t>BAD</a:t>
            </a:r>
          </a:p>
        </p:txBody>
      </p:sp>
      <p:sp>
        <p:nvSpPr>
          <p:cNvPr id="3" name="Content Placeholder 2">
            <a:extLst>
              <a:ext uri="{FF2B5EF4-FFF2-40B4-BE49-F238E27FC236}">
                <a16:creationId xmlns:a16="http://schemas.microsoft.com/office/drawing/2014/main" id="{63A5C93C-3CF4-B9EA-A66C-CB71587E1B80}"/>
              </a:ext>
            </a:extLst>
          </p:cNvPr>
          <p:cNvSpPr>
            <a:spLocks noGrp="1"/>
          </p:cNvSpPr>
          <p:nvPr>
            <p:ph idx="1"/>
          </p:nvPr>
        </p:nvSpPr>
        <p:spPr>
          <a:xfrm>
            <a:off x="4800600" y="2262025"/>
            <a:ext cx="3860797" cy="1477196"/>
          </a:xfrm>
        </p:spPr>
        <p:txBody>
          <a:bodyPr>
            <a:normAutofit/>
          </a:bodyPr>
          <a:lstStyle/>
          <a:p>
            <a:r>
              <a:rPr lang="en-US" dirty="0"/>
              <a:t>"Talked to client about conciliation court process. 20 minutes."</a:t>
            </a:r>
          </a:p>
          <a:p>
            <a:endParaRPr lang="en-US" dirty="0"/>
          </a:p>
          <a:p>
            <a:endParaRPr lang="en-US" dirty="0"/>
          </a:p>
        </p:txBody>
      </p:sp>
      <p:pic>
        <p:nvPicPr>
          <p:cNvPr id="7" name="Picture 6" descr="A red circle with a white x in it&#10;&#10;Description automatically generated">
            <a:extLst>
              <a:ext uri="{FF2B5EF4-FFF2-40B4-BE49-F238E27FC236}">
                <a16:creationId xmlns:a16="http://schemas.microsoft.com/office/drawing/2014/main" id="{D2998358-BEA6-18C1-07C9-CC2D39FBE0DE}"/>
              </a:ext>
            </a:extLst>
          </p:cNvPr>
          <p:cNvPicPr>
            <a:picLocks noChangeAspect="1"/>
          </p:cNvPicPr>
          <p:nvPr/>
        </p:nvPicPr>
        <p:blipFill>
          <a:blip r:embed="rId3"/>
          <a:stretch>
            <a:fillRect/>
          </a:stretch>
        </p:blipFill>
        <p:spPr>
          <a:xfrm>
            <a:off x="486697" y="1221658"/>
            <a:ext cx="4085303" cy="408530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5013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912BE6BAA72C42A26BF090846BD353" ma:contentTypeVersion="19" ma:contentTypeDescription="Create a new document." ma:contentTypeScope="" ma:versionID="8548ebacb8a5604c7ae878ad50555a37">
  <xsd:schema xmlns:xsd="http://www.w3.org/2001/XMLSchema" xmlns:xs="http://www.w3.org/2001/XMLSchema" xmlns:p="http://schemas.microsoft.com/office/2006/metadata/properties" xmlns:ns2="6fae9f16-9185-4ba1-894f-2d7d2f39056f" xmlns:ns3="35b0d292-a21f-4ab9-a7d2-ff8e2c8cf486" targetNamespace="http://schemas.microsoft.com/office/2006/metadata/properties" ma:root="true" ma:fieldsID="c07d2193a9587f9065620f5265e5df21" ns2:_="" ns3:_="">
    <xsd:import namespace="6fae9f16-9185-4ba1-894f-2d7d2f39056f"/>
    <xsd:import namespace="35b0d292-a21f-4ab9-a7d2-ff8e2c8cf4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Dat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ae9f16-9185-4ba1-894f-2d7d2f3905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 ma:index="20" nillable="true" ma:displayName="Date" ma:format="DateTime"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7f099d7-cb08-41d8-ae03-9101f5541c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0d292-a21f-4ab9-a7d2-ff8e2c8cf48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5d84896-da85-4e94-9829-109a8ec82136}" ma:internalName="TaxCatchAll" ma:showField="CatchAllData" ma:web="35b0d292-a21f-4ab9-a7d2-ff8e2c8cf4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0d292-a21f-4ab9-a7d2-ff8e2c8cf486" xsi:nil="true"/>
    <Date xmlns="6fae9f16-9185-4ba1-894f-2d7d2f39056f" xsi:nil="true"/>
    <lcf76f155ced4ddcb4097134ff3c332f xmlns="6fae9f16-9185-4ba1-894f-2d7d2f39056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984410-D571-4387-B41C-5F53B6ED63E4}">
  <ds:schemaRefs>
    <ds:schemaRef ds:uri="35b0d292-a21f-4ab9-a7d2-ff8e2c8cf486"/>
    <ds:schemaRef ds:uri="6fae9f16-9185-4ba1-894f-2d7d2f3905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43048B-00ED-424F-A6AF-C9F457C25018}">
  <ds:schemaRefs>
    <ds:schemaRef ds:uri="35b0d292-a21f-4ab9-a7d2-ff8e2c8cf486"/>
    <ds:schemaRef ds:uri="6fae9f16-9185-4ba1-894f-2d7d2f3905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3BC9B9-B84D-48D4-B057-430664F8C1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Stream</Template>
  <Application>Microsoft Office PowerPoint</Application>
  <PresentationFormat>On-screen Show (4:3)</PresentationFormat>
  <Slides>60</Slides>
  <Notes>2</Notes>
  <HiddenSlides>0</HiddenSlide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Celestial</vt:lpstr>
      <vt:lpstr> Conciliation court basics </vt:lpstr>
      <vt:lpstr>Training Outline </vt:lpstr>
      <vt:lpstr>Two Types of Advice Clinics </vt:lpstr>
      <vt:lpstr> </vt:lpstr>
      <vt:lpstr>Time management</vt:lpstr>
      <vt:lpstr>Balance</vt:lpstr>
      <vt:lpstr>USING ONLINE RESOURCES</vt:lpstr>
      <vt:lpstr>Telling VLN what services you provided</vt:lpstr>
      <vt:lpstr>Sample Advise report: BAD</vt:lpstr>
      <vt:lpstr>Sample Advise report: Good</vt:lpstr>
      <vt:lpstr> Conciliation Court  vs.  District Court</vt:lpstr>
      <vt:lpstr>Conciliation Court vs. District Court:</vt:lpstr>
      <vt:lpstr>different service rules</vt:lpstr>
      <vt:lpstr>Conciliation Court is the BEST place for a  pro se party to sue</vt:lpstr>
      <vt:lpstr>Analogize to TV shows!</vt:lpstr>
      <vt:lpstr> </vt:lpstr>
      <vt:lpstr>Collectability is Question #1</vt:lpstr>
      <vt:lpstr>Winning a judgment is not the same thing as collecting on a judgment!</vt:lpstr>
      <vt:lpstr>Suing Can Take A Very Long Time!</vt:lpstr>
      <vt:lpstr>  Can a client sue in Conciliation Court?</vt:lpstr>
      <vt:lpstr>Conciliation Court  Subject Matter Jurisdiction:   Conciliation Court is a court of limited jurisdiction and cannot hear every type of claim.   See Minn. Stat. § 491A.01</vt:lpstr>
      <vt:lpstr>GENERALLY, A CLAIM MUST BE FILED IN THE COUNTY WHERE THE DEFENDANT RESIDES.</vt:lpstr>
      <vt:lpstr>The $20,000 Question </vt:lpstr>
      <vt:lpstr>What’s the #1 Mistake in Conciliation Court Claims?</vt:lpstr>
      <vt:lpstr>PowerPoint Presentation</vt:lpstr>
      <vt:lpstr>Improperly naming a corporate Defendant can lead to an uncollectible judgment!</vt:lpstr>
      <vt:lpstr> </vt:lpstr>
      <vt:lpstr>Substantive Law resources</vt:lpstr>
      <vt:lpstr> </vt:lpstr>
      <vt:lpstr>Example case 1: security deposit</vt:lpstr>
      <vt:lpstr>Tammy the Former Tenant</vt:lpstr>
      <vt:lpstr>Advice outside of substantive law </vt:lpstr>
      <vt:lpstr>No Extra-Contractual Damages in Contract Cases! </vt:lpstr>
      <vt:lpstr>Minn. Stat. § 504B.178 INTEREST ON SECURITY DEPOSITS; WITHHOLDING SECURITY DEPOSITS; DAMAGES; LIMIT ON WITHHOLDING LAST MONTH'S RENT</vt:lpstr>
      <vt:lpstr>How much is Tammy’s claim?</vt:lpstr>
      <vt:lpstr>Example case 2: wage claim</vt:lpstr>
      <vt:lpstr>Sammy the Server</vt:lpstr>
      <vt:lpstr>Will suing help Sammy make the rent due in a few days?</vt:lpstr>
      <vt:lpstr>Will suing get Sammy their money back in the long-term?</vt:lpstr>
      <vt:lpstr>When should be paid former employee be paid? It depends.</vt:lpstr>
      <vt:lpstr>Wage Claims</vt:lpstr>
      <vt:lpstr>What are Sammy’s “Average Daily Earnings”?</vt:lpstr>
      <vt:lpstr>Who to name as Defendant?</vt:lpstr>
      <vt:lpstr>Example case 3: consumer debt</vt:lpstr>
      <vt:lpstr>Dante the debtor</vt:lpstr>
      <vt:lpstr>What is Pocket Filing?</vt:lpstr>
      <vt:lpstr> Minnesota’s Unique Court Rules  &amp; Garnishment Statutes</vt:lpstr>
      <vt:lpstr>PowerPoint Presentation</vt:lpstr>
      <vt:lpstr> Minnesota’s Unique Court Rules  &amp; Garnishment Statutes</vt:lpstr>
      <vt:lpstr>To Answer, or Not To Answer</vt:lpstr>
      <vt:lpstr>There’s no point in fighting a losing battle</vt:lpstr>
      <vt:lpstr>bAd defenses</vt:lpstr>
      <vt:lpstr>The best affirmative defenses in debt buyers cases….</vt:lpstr>
      <vt:lpstr>Example case 4: car title transfer</vt:lpstr>
      <vt:lpstr>Keisha and the car sale </vt:lpstr>
      <vt:lpstr>How car title transfer works Minn. Stat. § 168A.10</vt:lpstr>
      <vt:lpstr>IS keisha responsible for the payments?</vt:lpstr>
      <vt:lpstr>How to force title transfer </vt:lpstr>
      <vt:lpstr>Questions?</vt:lpstr>
      <vt:lpstr>Thank you!</vt:lpstr>
    </vt:vector>
  </TitlesOfParts>
  <Company>HCBA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Conciliation Court Clinic Resource Manual</dc:title>
  <dc:creator>glen</dc:creator>
  <cp:revision>436</cp:revision>
  <dcterms:created xsi:type="dcterms:W3CDTF">2010-04-23T17:58:18Z</dcterms:created>
  <dcterms:modified xsi:type="dcterms:W3CDTF">2025-06-02T19:20:42Z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0x01010074912BE6BAA72C42A26BF090846BD353</vt:lpwstr>
  </property>
</Properties>
</file>