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5"/>
  </p:notesMasterIdLst>
  <p:sldIdLst>
    <p:sldId id="256" r:id="rId2"/>
    <p:sldId id="267" r:id="rId3"/>
    <p:sldId id="257" r:id="rId4"/>
    <p:sldId id="258" r:id="rId5"/>
    <p:sldId id="260" r:id="rId6"/>
    <p:sldId id="270" r:id="rId7"/>
    <p:sldId id="262" r:id="rId8"/>
    <p:sldId id="268" r:id="rId9"/>
    <p:sldId id="269" r:id="rId10"/>
    <p:sldId id="259" r:id="rId11"/>
    <p:sldId id="263" r:id="rId12"/>
    <p:sldId id="261" r:id="rId13"/>
    <p:sldId id="264" r:id="rId14"/>
    <p:sldId id="272" r:id="rId15"/>
    <p:sldId id="265" r:id="rId16"/>
    <p:sldId id="266" r:id="rId17"/>
    <p:sldId id="285" r:id="rId18"/>
    <p:sldId id="287" r:id="rId19"/>
    <p:sldId id="271" r:id="rId20"/>
    <p:sldId id="273" r:id="rId21"/>
    <p:sldId id="281" r:id="rId22"/>
    <p:sldId id="282" r:id="rId23"/>
    <p:sldId id="278" r:id="rId24"/>
    <p:sldId id="274" r:id="rId25"/>
    <p:sldId id="280" r:id="rId26"/>
    <p:sldId id="275" r:id="rId27"/>
    <p:sldId id="276" r:id="rId28"/>
    <p:sldId id="277" r:id="rId29"/>
    <p:sldId id="286" r:id="rId30"/>
    <p:sldId id="279" r:id="rId31"/>
    <p:sldId id="283" r:id="rId32"/>
    <p:sldId id="288" r:id="rId33"/>
    <p:sldId id="284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80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ustomXml" Target="../customXml/item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A73CD-0A7E-441F-8BDF-6FCAC219C623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202A4-0AB7-4886-A770-F1B4228FE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775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minnesota.tylertech.cloud/ofsweb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mailto:Kara.Rieke@vlnmn.org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mailto:cathleen@sykesfamilylaw.c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Kara.Rieke@vlnmn.org" TargetMode="External"/><Relationship Id="rId2" Type="http://schemas.openxmlformats.org/officeDocument/2006/relationships/hyperlink" Target="https://www.mncourts.gov/GetForms.aspx?c=15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D2CAF-7C7F-4938-9384-80BAD44D92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The Basics of Your First </a:t>
            </a:r>
            <a:r>
              <a:rPr lang="en-US" sz="4000" i="1" dirty="0"/>
              <a:t>Dissolution Without Children </a:t>
            </a:r>
            <a:r>
              <a:rPr lang="en-US" sz="4000" dirty="0"/>
              <a:t>Case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9B2D74-5455-4F32-A379-46B0ED28C3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Cathleen A. Sykes</a:t>
            </a:r>
          </a:p>
          <a:p>
            <a:r>
              <a:rPr lang="en-US" dirty="0"/>
              <a:t>Sykes Family Law, P.A.</a:t>
            </a:r>
          </a:p>
          <a:p>
            <a:r>
              <a:rPr lang="en-US" i="1" dirty="0"/>
              <a:t>Co-hosted by Volunteer Lawyers Network and Legal Services State Support </a:t>
            </a:r>
          </a:p>
        </p:txBody>
      </p:sp>
    </p:spTree>
    <p:extLst>
      <p:ext uri="{BB962C8B-B14F-4D97-AF65-F5344CB8AC3E}">
        <p14:creationId xmlns:p14="http://schemas.microsoft.com/office/powerpoint/2010/main" val="166651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7A05A-0A0B-4058-97E3-BFDE42938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of Summons and Petition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3700A-F352-4E9C-9402-630CF2B34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661255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Case is commenced by </a:t>
            </a:r>
            <a:r>
              <a:rPr lang="en-US" u="sng" dirty="0"/>
              <a:t>service.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Service requirements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Personal service required</a:t>
            </a:r>
          </a:p>
          <a:p>
            <a:pPr marL="1371600" lvl="2" indent="-457200">
              <a:buFont typeface="+mj-lt"/>
              <a:buAutoNum type="romanLcPeriod"/>
            </a:pPr>
            <a:r>
              <a:rPr lang="en-US" dirty="0"/>
              <a:t>518.09; 518.11; Minn. R. Gen. </a:t>
            </a:r>
            <a:r>
              <a:rPr lang="en-US" dirty="0" err="1"/>
              <a:t>Prac</a:t>
            </a:r>
            <a:r>
              <a:rPr lang="en-US" dirty="0"/>
              <a:t>. 302.01(a)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No personal service if summary dissolution (518.195), or joint petition (Minn. R. Gen. </a:t>
            </a:r>
            <a:r>
              <a:rPr lang="en-US" dirty="0" err="1"/>
              <a:t>Prac</a:t>
            </a:r>
            <a:r>
              <a:rPr lang="en-US" dirty="0"/>
              <a:t>. Rule 302.01 (c))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What if you can’t personally serve? 518.11(c)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Alternate means 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Requires permission from the Court 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First class mail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Publication: required if real estate; if may actually provide notice. </a:t>
            </a:r>
            <a:r>
              <a:rPr lang="en-US" dirty="0" err="1"/>
              <a:t>Minn.R.Gen.Prac</a:t>
            </a:r>
            <a:r>
              <a:rPr lang="en-US" dirty="0"/>
              <a:t>. 302.01(a) and (c).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60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F141C-C945-46B7-9067-46EB8C113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Response to Petition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387D9-340E-473B-B5CC-9C7F4AB3D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Answer and Counterpetition</a:t>
            </a:r>
          </a:p>
          <a:p>
            <a:pPr lvl="1"/>
            <a:r>
              <a:rPr lang="en-US" dirty="0"/>
              <a:t>Due 30 days after service of the Petition. 518.12.</a:t>
            </a:r>
          </a:p>
          <a:p>
            <a:pPr lvl="1"/>
            <a:r>
              <a:rPr lang="en-US" dirty="0"/>
              <a:t>Extensions to deadline can be granted by Petitioner </a:t>
            </a:r>
          </a:p>
          <a:p>
            <a:pPr lvl="1"/>
            <a:r>
              <a:rPr lang="en-US" dirty="0"/>
              <a:t>Same requirements as Petition</a:t>
            </a:r>
          </a:p>
          <a:p>
            <a:pPr lvl="1"/>
            <a:r>
              <a:rPr lang="en-US" dirty="0"/>
              <a:t>Service by First Class Mail</a:t>
            </a:r>
          </a:p>
          <a:p>
            <a:r>
              <a:rPr lang="en-US" dirty="0"/>
              <a:t>Certificate of Representation and Parties</a:t>
            </a:r>
          </a:p>
          <a:p>
            <a:r>
              <a:rPr lang="en-US" dirty="0"/>
              <a:t>No answer required to the counterpetition (518.12)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906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DD93E-1654-4166-A5AA-898F8238C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Filing With the Court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6B211-7594-481F-A502-FA24EC2D21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Mandatory e-filing </a:t>
            </a:r>
            <a:r>
              <a:rPr lang="en-US" dirty="0">
                <a:hlinkClick r:id="rId2"/>
              </a:rPr>
              <a:t>https://minnesota.tylertech.cloud/ofsweb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User guides and training videos available through link</a:t>
            </a:r>
          </a:p>
          <a:p>
            <a:pPr lvl="1"/>
            <a:r>
              <a:rPr lang="en-US" dirty="0"/>
              <a:t>Must register an account</a:t>
            </a:r>
          </a:p>
          <a:p>
            <a:r>
              <a:rPr lang="en-US" dirty="0"/>
              <a:t>E-service: mandatory for attorneys</a:t>
            </a:r>
          </a:p>
          <a:p>
            <a:pPr lvl="1"/>
            <a:r>
              <a:rPr lang="en-US" dirty="0"/>
              <a:t>No affidavit of service required if e-serving on OP </a:t>
            </a:r>
          </a:p>
          <a:p>
            <a:r>
              <a:rPr lang="en-US" dirty="0"/>
              <a:t>Document requirements</a:t>
            </a:r>
          </a:p>
          <a:p>
            <a:pPr lvl="1"/>
            <a:r>
              <a:rPr lang="en-US" dirty="0"/>
              <a:t>PDF</a:t>
            </a:r>
          </a:p>
          <a:p>
            <a:pPr lvl="1"/>
            <a:r>
              <a:rPr lang="en-US" dirty="0"/>
              <a:t>No password protections allowed</a:t>
            </a:r>
          </a:p>
          <a:p>
            <a:pPr lvl="1"/>
            <a:r>
              <a:rPr lang="en-US" dirty="0"/>
              <a:t>E-signatures must be “print to pdf”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457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34D0F-9F9B-44EB-A79D-C5816E0C7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Documents to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DC073-4B28-4FB2-8CAB-51CEA0637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Petitioner:</a:t>
            </a:r>
          </a:p>
          <a:p>
            <a:pPr lvl="1"/>
            <a:r>
              <a:rPr lang="en-US" dirty="0"/>
              <a:t>Certificate of Representation and Parties</a:t>
            </a:r>
          </a:p>
          <a:p>
            <a:pPr lvl="1"/>
            <a:r>
              <a:rPr lang="en-US" dirty="0"/>
              <a:t>Summons</a:t>
            </a:r>
          </a:p>
          <a:p>
            <a:pPr lvl="1"/>
            <a:r>
              <a:rPr lang="en-US" dirty="0"/>
              <a:t>Petition for Dissolution of Marriage</a:t>
            </a:r>
          </a:p>
          <a:p>
            <a:pPr lvl="1"/>
            <a:r>
              <a:rPr lang="en-US" dirty="0"/>
              <a:t>Affidavit of Personal Service</a:t>
            </a:r>
          </a:p>
          <a:p>
            <a:pPr marL="914400" lvl="2" indent="0">
              <a:buNone/>
            </a:pPr>
            <a:r>
              <a:rPr lang="en-US" u="sng" dirty="0"/>
              <a:t>Others:</a:t>
            </a:r>
            <a:endParaRPr lang="en-US" dirty="0"/>
          </a:p>
          <a:p>
            <a:pPr lvl="2"/>
            <a:r>
              <a:rPr lang="en-US" dirty="0"/>
              <a:t>Confidential Information Form</a:t>
            </a:r>
          </a:p>
          <a:p>
            <a:pPr lvl="2"/>
            <a:r>
              <a:rPr lang="en-US" dirty="0"/>
              <a:t>Notice to Public Authority</a:t>
            </a:r>
          </a:p>
          <a:p>
            <a:pPr lvl="2"/>
            <a:r>
              <a:rPr lang="en-US" dirty="0"/>
              <a:t>Application for Order for Service by Alternate Means; Proposed Order</a:t>
            </a:r>
          </a:p>
          <a:p>
            <a:r>
              <a:rPr lang="en-US" dirty="0"/>
              <a:t>Filing fee:</a:t>
            </a:r>
          </a:p>
          <a:p>
            <a:pPr lvl="1"/>
            <a:r>
              <a:rPr lang="en-US" dirty="0"/>
              <a:t>Pay filing fee OR </a:t>
            </a:r>
          </a:p>
          <a:p>
            <a:pPr lvl="1"/>
            <a:r>
              <a:rPr lang="en-US" dirty="0"/>
              <a:t>Fee waiver forms: Affidavit to Request Fee Waiver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096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4691A-F4D4-481A-B6CF-0E4B175D0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Documents to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B333E-5628-4FC0-88CD-3FD8BA1C5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Respondent:</a:t>
            </a:r>
          </a:p>
          <a:p>
            <a:pPr lvl="1"/>
            <a:r>
              <a:rPr lang="en-US" dirty="0"/>
              <a:t>Answer and Counterpetition</a:t>
            </a:r>
          </a:p>
          <a:p>
            <a:pPr lvl="1"/>
            <a:r>
              <a:rPr lang="en-US" dirty="0"/>
              <a:t>Affidavit of Service by Mail (unless e-service)</a:t>
            </a:r>
          </a:p>
          <a:p>
            <a:pPr marL="457200" lvl="1" indent="0">
              <a:buNone/>
            </a:pPr>
            <a:r>
              <a:rPr lang="en-US" u="sng" dirty="0"/>
              <a:t>Others: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Confidential Information Form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Certificate of Representation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Notice to Public Authority</a:t>
            </a:r>
          </a:p>
          <a:p>
            <a:r>
              <a:rPr lang="en-US" dirty="0"/>
              <a:t>Filing fee:</a:t>
            </a:r>
          </a:p>
          <a:p>
            <a:pPr lvl="1"/>
            <a:r>
              <a:rPr lang="en-US" dirty="0"/>
              <a:t>Pay filing fee OR </a:t>
            </a:r>
          </a:p>
          <a:p>
            <a:pPr lvl="1"/>
            <a:r>
              <a:rPr lang="en-US" dirty="0"/>
              <a:t>Fee waiver forms: Affidavit to Request Fee Waiver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48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0EC49-FEE5-4A99-9D5D-648BC226F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Filing Fees and Fee Waivers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921EF-513B-48D3-B7D4-1309E94A2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Petitioner and Respondent must pay initial court filing fee</a:t>
            </a:r>
          </a:p>
          <a:p>
            <a:r>
              <a:rPr lang="en-US" dirty="0"/>
              <a:t>If party cannot afford the filing fee, may request fee waiver </a:t>
            </a:r>
          </a:p>
          <a:p>
            <a:r>
              <a:rPr lang="en-US" dirty="0"/>
              <a:t>File </a:t>
            </a:r>
            <a:r>
              <a:rPr lang="en-US" i="1" dirty="0"/>
              <a:t>Affidavit to Request Fee Waiver</a:t>
            </a:r>
          </a:p>
          <a:p>
            <a:pPr lvl="1"/>
            <a:r>
              <a:rPr lang="en-US" dirty="0"/>
              <a:t>Confidential filing</a:t>
            </a:r>
          </a:p>
          <a:p>
            <a:pPr lvl="1"/>
            <a:r>
              <a:rPr lang="en-US" dirty="0"/>
              <a:t>Do not serve on opposing party</a:t>
            </a:r>
          </a:p>
          <a:p>
            <a:r>
              <a:rPr lang="en-US" dirty="0"/>
              <a:t>Forms available on court’s website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656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80EB8-F337-4E09-B8D0-5EFB97FB4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 Waivers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3937E-4D82-47D4-AEC6-1E963692B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Fee waiver requirements:</a:t>
            </a:r>
          </a:p>
          <a:p>
            <a:pPr lvl="1"/>
            <a:r>
              <a:rPr lang="en-US" dirty="0"/>
              <a:t>Receiving public assistance under a means-tested program (MA included!)</a:t>
            </a:r>
          </a:p>
          <a:p>
            <a:pPr lvl="1"/>
            <a:r>
              <a:rPr lang="en-US" dirty="0"/>
              <a:t>Receiving SSI</a:t>
            </a:r>
          </a:p>
          <a:p>
            <a:pPr lvl="1"/>
            <a:r>
              <a:rPr lang="en-US" dirty="0"/>
              <a:t>Represented by attorney through legal services organization based upon indigency</a:t>
            </a:r>
          </a:p>
          <a:p>
            <a:pPr lvl="1"/>
            <a:r>
              <a:rPr lang="en-US" dirty="0"/>
              <a:t>Gross annual family income is less than 125% of the federal poverty guidelines for family size (chart available in Court instructions)</a:t>
            </a:r>
          </a:p>
          <a:p>
            <a:pPr lvl="1"/>
            <a:r>
              <a:rPr lang="en-US" dirty="0"/>
              <a:t>OR: a party cannot pay, for other reasons</a:t>
            </a:r>
          </a:p>
          <a:p>
            <a:r>
              <a:rPr lang="en-US" dirty="0"/>
              <a:t>Form requires submission of additional information:</a:t>
            </a:r>
          </a:p>
          <a:p>
            <a:pPr lvl="1"/>
            <a:r>
              <a:rPr lang="en-US" dirty="0"/>
              <a:t>Income from family members and dependents living with party</a:t>
            </a:r>
          </a:p>
          <a:p>
            <a:pPr lvl="1"/>
            <a:r>
              <a:rPr lang="en-US" dirty="0"/>
              <a:t>Receipt of/payment of child support, spousal maintenance</a:t>
            </a:r>
          </a:p>
          <a:p>
            <a:pPr lvl="1"/>
            <a:r>
              <a:rPr lang="en-US" dirty="0"/>
              <a:t>Assets owned by party, including funds in bank account</a:t>
            </a:r>
          </a:p>
          <a:p>
            <a:r>
              <a:rPr lang="en-US" dirty="0"/>
              <a:t>Fee waiver is valid for </a:t>
            </a:r>
            <a:r>
              <a:rPr lang="en-US" u="sng" dirty="0"/>
              <a:t>one year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176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33531-1E63-41D8-9DD9-E9071F57C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Administrative Default (518.13 subd.5)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DACB9-0060-49E5-A518-0335E0ED52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No response from Respondent (“true default”):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No answer to petition within 30 days, and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Additional 20 days has elapsed since time for answering expired</a:t>
            </a:r>
          </a:p>
          <a:p>
            <a:pPr marL="0" indent="0">
              <a:buNone/>
            </a:pPr>
            <a:r>
              <a:rPr lang="en-US" dirty="0"/>
              <a:t>Or</a:t>
            </a:r>
          </a:p>
          <a:p>
            <a:pPr marL="0" indent="0">
              <a:buNone/>
            </a:pPr>
            <a:r>
              <a:rPr lang="en-US" dirty="0"/>
              <a:t>2.  Signed Stipulated Judgment and Decree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See also: General Rules of Practice Rule 306 for default requirements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5265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67BE6-1A67-4B8D-8FBD-8DF11284B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Documents to File: Default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0A86D-E60A-47D0-A06F-165EFAFEB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u="sng" dirty="0"/>
              <a:t>True default</a:t>
            </a:r>
            <a:r>
              <a:rPr lang="en-US" dirty="0"/>
              <a:t>:</a:t>
            </a:r>
          </a:p>
          <a:p>
            <a:r>
              <a:rPr lang="en-US" dirty="0"/>
              <a:t>Affidavit of Default</a:t>
            </a:r>
          </a:p>
          <a:p>
            <a:r>
              <a:rPr lang="en-US" dirty="0"/>
              <a:t>Affidavit of Non-Military Status</a:t>
            </a:r>
          </a:p>
          <a:p>
            <a:r>
              <a:rPr lang="en-US" dirty="0"/>
              <a:t>Default Scheduling Request </a:t>
            </a:r>
          </a:p>
          <a:p>
            <a:r>
              <a:rPr lang="en-US" dirty="0"/>
              <a:t>Proposed Findings of Fact, Conclusions of Law, Order for Judgment and Judgment and Decree</a:t>
            </a:r>
          </a:p>
          <a:p>
            <a:pPr marL="0" indent="0">
              <a:buNone/>
            </a:pPr>
            <a:r>
              <a:rPr lang="en-US" u="sng" dirty="0"/>
              <a:t>Default based upon agreements</a:t>
            </a:r>
            <a:r>
              <a:rPr lang="en-US" dirty="0"/>
              <a:t>:</a:t>
            </a:r>
          </a:p>
          <a:p>
            <a:r>
              <a:rPr lang="en-US" dirty="0"/>
              <a:t>Default Scheduling Request</a:t>
            </a:r>
          </a:p>
          <a:p>
            <a:r>
              <a:rPr lang="en-US" dirty="0"/>
              <a:t>Signed Stipulated Findings of Fact, Conclusions of Law, Order for Judgment and Judgment and Decree</a:t>
            </a:r>
          </a:p>
        </p:txBody>
      </p:sp>
    </p:spTree>
    <p:extLst>
      <p:ext uri="{BB962C8B-B14F-4D97-AF65-F5344CB8AC3E}">
        <p14:creationId xmlns:p14="http://schemas.microsoft.com/office/powerpoint/2010/main" val="27746152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471A3-54B2-4B25-9541-7392D0D4F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Steps: After Filing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14382-236C-4BB4-B0A3-4E9B070D0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Court will e-serve:</a:t>
            </a:r>
          </a:p>
          <a:p>
            <a:pPr lvl="1"/>
            <a:r>
              <a:rPr lang="en-US" dirty="0"/>
              <a:t>Notice of Case Assignment (10 days to remove judicial officer/Referees)</a:t>
            </a:r>
          </a:p>
          <a:p>
            <a:pPr lvl="1"/>
            <a:r>
              <a:rPr lang="en-US" dirty="0"/>
              <a:t>Notice of Initial Case Management Conference (ICMC)</a:t>
            </a:r>
          </a:p>
          <a:p>
            <a:pPr lvl="1"/>
            <a:r>
              <a:rPr lang="en-US" dirty="0"/>
              <a:t>Information on ENE process</a:t>
            </a:r>
          </a:p>
        </p:txBody>
      </p:sp>
    </p:spTree>
    <p:extLst>
      <p:ext uri="{BB962C8B-B14F-4D97-AF65-F5344CB8AC3E}">
        <p14:creationId xmlns:p14="http://schemas.microsoft.com/office/powerpoint/2010/main" val="1661118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FEAB1-F117-4267-81D1-4A223CBC9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Without Children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4299E-7A43-4D62-8F95-F9A6D6219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No paternity, custody/parenting time issues to address.</a:t>
            </a:r>
          </a:p>
          <a:p>
            <a:r>
              <a:rPr lang="en-US" dirty="0"/>
              <a:t>No JOINT children</a:t>
            </a:r>
          </a:p>
          <a:p>
            <a:r>
              <a:rPr lang="en-US" dirty="0"/>
              <a:t>No child under the age of 18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Caution:</a:t>
            </a:r>
          </a:p>
          <a:p>
            <a:r>
              <a:rPr lang="en-US" dirty="0"/>
              <a:t>Child born within the marriage </a:t>
            </a:r>
            <a:r>
              <a:rPr lang="en-US" i="1" dirty="0"/>
              <a:t>but husband is not the biological father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565116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939C5-75C6-40A9-A981-6C50E2089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Steps: ICMC Hearing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1572D-AC8D-4F94-B0E3-A5F539DDD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Informal </a:t>
            </a:r>
          </a:p>
          <a:p>
            <a:r>
              <a:rPr lang="en-US" dirty="0"/>
              <a:t>Settlement?</a:t>
            </a:r>
          </a:p>
          <a:p>
            <a:r>
              <a:rPr lang="en-US" dirty="0"/>
              <a:t>ADR methods (required-except in DA cases)</a:t>
            </a:r>
          </a:p>
          <a:p>
            <a:pPr lvl="1"/>
            <a:r>
              <a:rPr lang="en-US" dirty="0"/>
              <a:t>Mediation</a:t>
            </a:r>
          </a:p>
          <a:p>
            <a:pPr lvl="1"/>
            <a:r>
              <a:rPr lang="en-US" dirty="0"/>
              <a:t>Financial Early Neutral Evaluation</a:t>
            </a:r>
          </a:p>
          <a:p>
            <a:r>
              <a:rPr lang="en-US" dirty="0"/>
              <a:t>Valuation Date</a:t>
            </a:r>
          </a:p>
          <a:p>
            <a:r>
              <a:rPr lang="en-US" dirty="0"/>
              <a:t>Discovery (informal, formal)</a:t>
            </a:r>
          </a:p>
          <a:p>
            <a:r>
              <a:rPr lang="en-US" dirty="0"/>
              <a:t>Set review hearing</a:t>
            </a:r>
          </a:p>
        </p:txBody>
      </p:sp>
    </p:spTree>
    <p:extLst>
      <p:ext uri="{BB962C8B-B14F-4D97-AF65-F5344CB8AC3E}">
        <p14:creationId xmlns:p14="http://schemas.microsoft.com/office/powerpoint/2010/main" val="35215024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531DE-2B6E-4A62-A1FC-F7049655F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Discovery: What is Relevant?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23BE0-49F8-46CD-AD29-33DC5D720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Assets and Debts</a:t>
            </a:r>
          </a:p>
          <a:p>
            <a:pPr lvl="1"/>
            <a:r>
              <a:rPr lang="en-US" dirty="0"/>
              <a:t>Current monthly/quarterly statement for all accounts, assets</a:t>
            </a:r>
          </a:p>
          <a:p>
            <a:pPr lvl="1"/>
            <a:r>
              <a:rPr lang="en-US" dirty="0"/>
              <a:t>Past account statements</a:t>
            </a:r>
          </a:p>
          <a:p>
            <a:pPr lvl="2"/>
            <a:r>
              <a:rPr lang="en-US" dirty="0"/>
              <a:t>When did parties separate?</a:t>
            </a:r>
          </a:p>
          <a:p>
            <a:pPr lvl="2"/>
            <a:r>
              <a:rPr lang="en-US" dirty="0"/>
              <a:t>Prior discussions of divorce?</a:t>
            </a:r>
          </a:p>
          <a:p>
            <a:pPr lvl="2"/>
            <a:r>
              <a:rPr lang="en-US" dirty="0"/>
              <a:t>Foreign ties?</a:t>
            </a:r>
          </a:p>
          <a:p>
            <a:pPr lvl="2"/>
            <a:r>
              <a:rPr lang="en-US" dirty="0"/>
              <a:t>Extramarital relationships?</a:t>
            </a:r>
          </a:p>
          <a:p>
            <a:pPr lvl="1"/>
            <a:r>
              <a:rPr lang="en-US" dirty="0"/>
              <a:t>Retirement: summary plan descriptions, sample QDRO</a:t>
            </a:r>
          </a:p>
          <a:p>
            <a:pPr lvl="1"/>
            <a:r>
              <a:rPr lang="en-US" dirty="0"/>
              <a:t>Documents supporting non-marital claims (inheritance, statements from DOM, etc.)</a:t>
            </a:r>
          </a:p>
          <a:p>
            <a:pPr lvl="1"/>
            <a:r>
              <a:rPr lang="en-US" dirty="0"/>
              <a:t>Real property documents (deed, mortgage, appraisals)</a:t>
            </a:r>
          </a:p>
          <a:p>
            <a:r>
              <a:rPr lang="en-US" dirty="0"/>
              <a:t>Benefits</a:t>
            </a:r>
          </a:p>
          <a:p>
            <a:pPr lvl="1"/>
            <a:r>
              <a:rPr lang="en-US" dirty="0"/>
              <a:t>Life insurance </a:t>
            </a:r>
          </a:p>
          <a:p>
            <a:pPr lvl="1"/>
            <a:r>
              <a:rPr lang="en-US" dirty="0"/>
              <a:t>Employment based benefits</a:t>
            </a:r>
          </a:p>
          <a:p>
            <a:pPr lvl="1"/>
            <a:r>
              <a:rPr lang="en-US" dirty="0"/>
              <a:t>Availability of equity-based awards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6267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67798-9BC2-4D1C-ACEF-B16C5C424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Discovery: What is Relevant?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DC2A0-E870-4EC8-8E72-24FD73BDC7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Spousal maintenance</a:t>
            </a:r>
          </a:p>
          <a:p>
            <a:pPr lvl="1"/>
            <a:r>
              <a:rPr lang="en-US" dirty="0"/>
              <a:t>Income (paystubs, tax returns, SS statement)</a:t>
            </a:r>
          </a:p>
          <a:p>
            <a:pPr lvl="1"/>
            <a:r>
              <a:rPr lang="en-US" dirty="0"/>
              <a:t>Monthly expenses (with supporting documentation)</a:t>
            </a:r>
          </a:p>
          <a:p>
            <a:pPr lvl="1"/>
            <a:r>
              <a:rPr lang="en-US" dirty="0"/>
              <a:t>Work history</a:t>
            </a:r>
          </a:p>
          <a:p>
            <a:pPr lvl="1"/>
            <a:r>
              <a:rPr lang="en-US" dirty="0"/>
              <a:t>Medical records if claiming disability/unable to work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2099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3B773-3255-493D-B57B-108E786F3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Discovery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1C038-E650-48B0-A05A-0590ABD82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Informal - most common</a:t>
            </a:r>
          </a:p>
          <a:p>
            <a:r>
              <a:rPr lang="en-US" dirty="0"/>
              <a:t>Sworn Statement of Assets, Liabilities, Income</a:t>
            </a:r>
          </a:p>
          <a:p>
            <a:r>
              <a:rPr lang="en-US" dirty="0"/>
              <a:t>Formal (check ICMC Order) </a:t>
            </a:r>
          </a:p>
          <a:p>
            <a:pPr lvl="1"/>
            <a:r>
              <a:rPr lang="en-US" dirty="0"/>
              <a:t>Interrogatories</a:t>
            </a:r>
          </a:p>
          <a:p>
            <a:pPr lvl="1"/>
            <a:r>
              <a:rPr lang="en-US" dirty="0"/>
              <a:t>RPDs</a:t>
            </a:r>
          </a:p>
          <a:p>
            <a:pPr lvl="1"/>
            <a:r>
              <a:rPr lang="en-US" dirty="0"/>
              <a:t>Demand for Medical Disclosures (</a:t>
            </a:r>
            <a:r>
              <a:rPr lang="en-US" dirty="0" err="1"/>
              <a:t>Minn.R.Civ.Pro</a:t>
            </a:r>
            <a:r>
              <a:rPr lang="en-US" dirty="0"/>
              <a:t>. 35.01)</a:t>
            </a:r>
          </a:p>
          <a:p>
            <a:pPr lvl="1"/>
            <a:r>
              <a:rPr lang="en-US" dirty="0"/>
              <a:t>Request for Admissions</a:t>
            </a:r>
          </a:p>
          <a:p>
            <a:pPr lvl="1"/>
            <a:r>
              <a:rPr lang="en-US" dirty="0"/>
              <a:t>Depositions</a:t>
            </a:r>
          </a:p>
          <a:p>
            <a:r>
              <a:rPr lang="en-US" dirty="0"/>
              <a:t>Protective Orders (medical records)</a:t>
            </a:r>
          </a:p>
        </p:txBody>
      </p:sp>
    </p:spTree>
    <p:extLst>
      <p:ext uri="{BB962C8B-B14F-4D97-AF65-F5344CB8AC3E}">
        <p14:creationId xmlns:p14="http://schemas.microsoft.com/office/powerpoint/2010/main" val="41861240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55B91-08E7-489B-A9CB-AC8A3C213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Early Neutral Evaluation (FENE)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4E7EC-7043-431A-AB9A-A1265DAF0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Voluntary, confidential</a:t>
            </a:r>
          </a:p>
          <a:p>
            <a:r>
              <a:rPr lang="en-US" dirty="0"/>
              <a:t>Financial issues only – evaluative and facilitative </a:t>
            </a:r>
          </a:p>
          <a:p>
            <a:r>
              <a:rPr lang="en-US" dirty="0"/>
              <a:t>Roster of neutrals: attorneys, financial experts</a:t>
            </a:r>
          </a:p>
          <a:p>
            <a:r>
              <a:rPr lang="en-US" dirty="0"/>
              <a:t>3-hour session</a:t>
            </a:r>
          </a:p>
          <a:p>
            <a:r>
              <a:rPr lang="en-US" dirty="0"/>
              <a:t>Fees:</a:t>
            </a:r>
          </a:p>
          <a:p>
            <a:pPr lvl="1"/>
            <a:r>
              <a:rPr lang="en-US" dirty="0"/>
              <a:t>Unrepresented/pro bono: sliding scale (check county fee schedule)</a:t>
            </a:r>
          </a:p>
          <a:p>
            <a:pPr lvl="1"/>
            <a:r>
              <a:rPr lang="en-US" dirty="0"/>
              <a:t>Represented: ½ hourly rate charged by attorney</a:t>
            </a:r>
          </a:p>
          <a:p>
            <a:r>
              <a:rPr lang="en-US" dirty="0"/>
              <a:t>Highly successful</a:t>
            </a:r>
          </a:p>
        </p:txBody>
      </p:sp>
    </p:spTree>
    <p:extLst>
      <p:ext uri="{BB962C8B-B14F-4D97-AF65-F5344CB8AC3E}">
        <p14:creationId xmlns:p14="http://schemas.microsoft.com/office/powerpoint/2010/main" val="17995635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8156A-C15D-4677-888C-957ACA1B5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Early Neutral Evaluation (FENE)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2159D-BD41-4181-8E07-610718F7B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Attorney focused</a:t>
            </a:r>
          </a:p>
          <a:p>
            <a:r>
              <a:rPr lang="en-US" dirty="0"/>
              <a:t>Prepare and submit:</a:t>
            </a:r>
          </a:p>
          <a:p>
            <a:pPr lvl="1"/>
            <a:r>
              <a:rPr lang="en-US" dirty="0"/>
              <a:t>Balance sheet </a:t>
            </a:r>
          </a:p>
          <a:p>
            <a:pPr lvl="1"/>
            <a:r>
              <a:rPr lang="en-US" dirty="0"/>
              <a:t>Documentation supporting asset/debt values</a:t>
            </a:r>
          </a:p>
          <a:p>
            <a:pPr lvl="1"/>
            <a:r>
              <a:rPr lang="en-US" dirty="0"/>
              <a:t>Cash flow projections with reasonable monthly expenses</a:t>
            </a:r>
          </a:p>
        </p:txBody>
      </p:sp>
    </p:spTree>
    <p:extLst>
      <p:ext uri="{BB962C8B-B14F-4D97-AF65-F5344CB8AC3E}">
        <p14:creationId xmlns:p14="http://schemas.microsoft.com/office/powerpoint/2010/main" val="2194281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D5CB2-8144-48AF-8429-4F0975E6E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Steps: Temporary Motion Hearing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03611-9885-4EA9-B744-4A3635E0A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Immediate financial issues may require motion hearing</a:t>
            </a:r>
          </a:p>
          <a:p>
            <a:pPr lvl="1"/>
            <a:r>
              <a:rPr lang="en-US" dirty="0"/>
              <a:t>Check ICMC Order: may be limitations, permission, alternative options</a:t>
            </a:r>
          </a:p>
          <a:p>
            <a:pPr lvl="1"/>
            <a:r>
              <a:rPr lang="en-US" dirty="0"/>
              <a:t>Updated statute 518.131 subd. 11: priority given if a party “has been unreasonably denied access to necessary financial resources or support during a pending marital dissolution.” Hearing must be held within 30 days of request.</a:t>
            </a:r>
          </a:p>
          <a:p>
            <a:r>
              <a:rPr lang="en-US" dirty="0"/>
              <a:t>Temporary issues:</a:t>
            </a:r>
          </a:p>
          <a:p>
            <a:pPr lvl="1"/>
            <a:r>
              <a:rPr lang="en-US" dirty="0"/>
              <a:t>Occupancy of marital home</a:t>
            </a:r>
          </a:p>
          <a:p>
            <a:pPr lvl="1"/>
            <a:r>
              <a:rPr lang="en-US" dirty="0"/>
              <a:t>Temporary spousal maintenance</a:t>
            </a:r>
          </a:p>
          <a:p>
            <a:pPr lvl="1"/>
            <a:r>
              <a:rPr lang="en-US" dirty="0"/>
              <a:t>Payment of bills</a:t>
            </a:r>
          </a:p>
          <a:p>
            <a:r>
              <a:rPr lang="en-US" dirty="0"/>
              <a:t>Discovery issues</a:t>
            </a:r>
          </a:p>
          <a:p>
            <a:pPr lvl="1"/>
            <a:r>
              <a:rPr lang="en-US" dirty="0"/>
              <a:t>Again, check ICMC Order</a:t>
            </a:r>
          </a:p>
          <a:p>
            <a:r>
              <a:rPr lang="en-US" dirty="0"/>
              <a:t>General Rules of Practice Rule 303; Minn. Stat. §518.131</a:t>
            </a:r>
          </a:p>
        </p:txBody>
      </p:sp>
    </p:spTree>
    <p:extLst>
      <p:ext uri="{BB962C8B-B14F-4D97-AF65-F5344CB8AC3E}">
        <p14:creationId xmlns:p14="http://schemas.microsoft.com/office/powerpoint/2010/main" val="26201975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21509-CB23-448A-9555-2306C67C6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Experts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E1CB3-30A1-47AF-8FAF-E5050EAEE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Real property: appraisals</a:t>
            </a:r>
          </a:p>
          <a:p>
            <a:r>
              <a:rPr lang="en-US" dirty="0"/>
              <a:t>Pensions: actuarial experts</a:t>
            </a:r>
          </a:p>
          <a:p>
            <a:r>
              <a:rPr lang="en-US" dirty="0"/>
              <a:t>Business valuations</a:t>
            </a:r>
          </a:p>
          <a:p>
            <a:r>
              <a:rPr lang="en-US" dirty="0"/>
              <a:t>Non-marital tracing</a:t>
            </a:r>
          </a:p>
          <a:p>
            <a:r>
              <a:rPr lang="en-US" dirty="0"/>
              <a:t>Valuation of equity-based awards </a:t>
            </a:r>
          </a:p>
          <a:p>
            <a:pPr lvl="1"/>
            <a:r>
              <a:rPr lang="en-US" dirty="0"/>
              <a:t>Stock options</a:t>
            </a:r>
          </a:p>
          <a:p>
            <a:pPr lvl="1"/>
            <a:r>
              <a:rPr lang="en-US" dirty="0"/>
              <a:t>RU</a:t>
            </a:r>
          </a:p>
          <a:p>
            <a:pPr lvl="1"/>
            <a:r>
              <a:rPr lang="en-US" dirty="0"/>
              <a:t>RSU</a:t>
            </a:r>
          </a:p>
          <a:p>
            <a:pPr lvl="1"/>
            <a:r>
              <a:rPr lang="en-US" dirty="0"/>
              <a:t>SARs</a:t>
            </a:r>
          </a:p>
          <a:p>
            <a:r>
              <a:rPr lang="en-US" dirty="0"/>
              <a:t>Vocational Evaluations</a:t>
            </a:r>
          </a:p>
        </p:txBody>
      </p:sp>
    </p:spTree>
    <p:extLst>
      <p:ext uri="{BB962C8B-B14F-4D97-AF65-F5344CB8AC3E}">
        <p14:creationId xmlns:p14="http://schemas.microsoft.com/office/powerpoint/2010/main" val="41859603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DA17A-D182-47BE-B69E-A2E41DD53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Moderated Settlement Conference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7988F-2154-4336-AD84-D963ED4A1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FENE</a:t>
            </a:r>
          </a:p>
          <a:p>
            <a:pPr lvl="1"/>
            <a:r>
              <a:rPr lang="en-US" dirty="0"/>
              <a:t>Neutral roster</a:t>
            </a:r>
          </a:p>
          <a:p>
            <a:pPr lvl="1"/>
            <a:r>
              <a:rPr lang="en-US" dirty="0"/>
              <a:t>Attorneys, accountants</a:t>
            </a:r>
          </a:p>
          <a:p>
            <a:r>
              <a:rPr lang="en-US" dirty="0"/>
              <a:t>Occurs prior to trial</a:t>
            </a:r>
          </a:p>
          <a:p>
            <a:r>
              <a:rPr lang="en-US" dirty="0"/>
              <a:t>Last ditch effort at settlement</a:t>
            </a:r>
          </a:p>
          <a:p>
            <a:r>
              <a:rPr lang="en-US" dirty="0"/>
              <a:t>Highly successful</a:t>
            </a:r>
          </a:p>
          <a:p>
            <a:r>
              <a:rPr lang="en-US" dirty="0"/>
              <a:t>Often combined with pre-trial</a:t>
            </a:r>
          </a:p>
        </p:txBody>
      </p:sp>
    </p:spTree>
    <p:extLst>
      <p:ext uri="{BB962C8B-B14F-4D97-AF65-F5344CB8AC3E}">
        <p14:creationId xmlns:p14="http://schemas.microsoft.com/office/powerpoint/2010/main" val="29023746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32051-56ED-4A10-B5AD-92E285C97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Pre-Trial (</a:t>
            </a:r>
            <a:r>
              <a:rPr lang="en-US" dirty="0" err="1"/>
              <a:t>Gen.R.Prac</a:t>
            </a:r>
            <a:r>
              <a:rPr lang="en-US" dirty="0"/>
              <a:t>. Rule 305)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C4E80-80E5-4FD9-BC49-2602905D7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Opportunity for settlement</a:t>
            </a:r>
          </a:p>
          <a:p>
            <a:pPr lvl="1"/>
            <a:r>
              <a:rPr lang="en-US" dirty="0"/>
              <a:t>Often required to spend several hours attempting to settle</a:t>
            </a:r>
          </a:p>
          <a:p>
            <a:r>
              <a:rPr lang="en-US" dirty="0"/>
              <a:t>May utilize the court for input</a:t>
            </a:r>
          </a:p>
          <a:p>
            <a:r>
              <a:rPr lang="en-US" dirty="0"/>
              <a:t>Parenting/Financial Disclosure Form due 7 days prior to pre-trial (</a:t>
            </a:r>
            <a:r>
              <a:rPr lang="en-US" dirty="0" err="1"/>
              <a:t>Gen.R.Prac</a:t>
            </a:r>
            <a:r>
              <a:rPr lang="en-US" dirty="0"/>
              <a:t>. 305.01)</a:t>
            </a:r>
          </a:p>
          <a:p>
            <a:r>
              <a:rPr lang="en-US" dirty="0"/>
              <a:t>If agreements, may be read on the record</a:t>
            </a:r>
          </a:p>
          <a:p>
            <a:r>
              <a:rPr lang="en-US" dirty="0"/>
              <a:t>If no agreements, set either continued pre-trial (if outstanding discovery or other issues), or trial date and deadlines</a:t>
            </a:r>
          </a:p>
        </p:txBody>
      </p:sp>
    </p:spTree>
    <p:extLst>
      <p:ext uri="{BB962C8B-B14F-4D97-AF65-F5344CB8AC3E}">
        <p14:creationId xmlns:p14="http://schemas.microsoft.com/office/powerpoint/2010/main" val="4100029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C4BC8-62C9-4BFC-A8BE-95CFCF32F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609B3-EDB7-473E-AC3C-CA203EF977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“A dissolution of marriage is the termination of the marital relationship between spouses. A decree of dissolution completely terminates the marital status of both parties.” 518.06 subd.1. </a:t>
            </a:r>
          </a:p>
          <a:p>
            <a:pPr lvl="1"/>
            <a:r>
              <a:rPr lang="en-US" dirty="0"/>
              <a:t>Defenses are abolished</a:t>
            </a:r>
          </a:p>
          <a:p>
            <a:pPr lvl="1"/>
            <a:r>
              <a:rPr lang="en-US" dirty="0"/>
              <a:t>Irretrievable breakdown of marital relationship by one party</a:t>
            </a:r>
          </a:p>
          <a:p>
            <a:r>
              <a:rPr lang="en-US" dirty="0"/>
              <a:t>Statutes</a:t>
            </a:r>
          </a:p>
          <a:p>
            <a:pPr lvl="1"/>
            <a:r>
              <a:rPr lang="en-US" dirty="0"/>
              <a:t>§§ 517, 518, 518A, 518C, and 519</a:t>
            </a:r>
          </a:p>
          <a:p>
            <a:pPr lvl="2"/>
            <a:r>
              <a:rPr lang="en-US" dirty="0"/>
              <a:t>With children: 518D, 518E</a:t>
            </a:r>
          </a:p>
          <a:p>
            <a:r>
              <a:rPr lang="en-US" dirty="0"/>
              <a:t>Court Rules</a:t>
            </a:r>
          </a:p>
          <a:p>
            <a:pPr lvl="1"/>
            <a:r>
              <a:rPr lang="en-US" dirty="0"/>
              <a:t>Minnesota Rules of Civil Procedure</a:t>
            </a:r>
          </a:p>
          <a:p>
            <a:pPr lvl="1"/>
            <a:r>
              <a:rPr lang="en-US" dirty="0"/>
              <a:t>General Rules of Practice for District Courts, Title IV, Rules of Family Court Procedure</a:t>
            </a:r>
          </a:p>
        </p:txBody>
      </p:sp>
    </p:spTree>
    <p:extLst>
      <p:ext uri="{BB962C8B-B14F-4D97-AF65-F5344CB8AC3E}">
        <p14:creationId xmlns:p14="http://schemas.microsoft.com/office/powerpoint/2010/main" val="1218985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A660E-A45A-4EEE-9D07-761A24623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C5E01-B557-4B0F-95EE-23B1DE82E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Trial Order </a:t>
            </a:r>
          </a:p>
          <a:p>
            <a:pPr lvl="1"/>
            <a:r>
              <a:rPr lang="en-US" dirty="0"/>
              <a:t>Deadlines</a:t>
            </a:r>
          </a:p>
          <a:p>
            <a:pPr lvl="1"/>
            <a:r>
              <a:rPr lang="en-US" dirty="0"/>
              <a:t>Exhibit requirements</a:t>
            </a:r>
          </a:p>
          <a:p>
            <a:pPr lvl="1"/>
            <a:r>
              <a:rPr lang="en-US" dirty="0"/>
              <a:t>Final settlement conference</a:t>
            </a:r>
          </a:p>
          <a:p>
            <a:r>
              <a:rPr lang="en-US" dirty="0"/>
              <a:t>Start preparation with your proposed Findings of Fact, Conclusions of Law</a:t>
            </a:r>
          </a:p>
          <a:p>
            <a:r>
              <a:rPr lang="en-US" dirty="0"/>
              <a:t>Stipulate to facts, submit signed partial agreements</a:t>
            </a:r>
          </a:p>
          <a:p>
            <a:r>
              <a:rPr lang="en-US" dirty="0"/>
              <a:t>Prep your client. Then do it again.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3295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F3B67-23F8-4250-BB9C-9BFE409AC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Stipulated Judgment and Decree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A42A4-1F24-4B26-9129-B35D2F784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Sample court forms online</a:t>
            </a:r>
          </a:p>
          <a:p>
            <a:r>
              <a:rPr lang="en-US" dirty="0"/>
              <a:t>Volunteers: contact Kara Rieke (</a:t>
            </a:r>
            <a:r>
              <a:rPr lang="en-US" dirty="0">
                <a:hlinkClick r:id="rId2"/>
              </a:rPr>
              <a:t>Kara.Rieke@vlnmn.org</a:t>
            </a:r>
            <a:r>
              <a:rPr lang="en-US" dirty="0"/>
              <a:t>)</a:t>
            </a:r>
          </a:p>
          <a:p>
            <a:r>
              <a:rPr lang="en-US" dirty="0"/>
              <a:t>Findings of Fact</a:t>
            </a:r>
          </a:p>
          <a:p>
            <a:pPr lvl="1"/>
            <a:r>
              <a:rPr lang="en-US" dirty="0"/>
              <a:t>Statutory requirements</a:t>
            </a:r>
          </a:p>
          <a:p>
            <a:pPr lvl="1"/>
            <a:r>
              <a:rPr lang="en-US" dirty="0"/>
              <a:t>Identification and values of assets and debts, income, expenses</a:t>
            </a:r>
          </a:p>
          <a:p>
            <a:r>
              <a:rPr lang="en-US" dirty="0"/>
              <a:t>Conclusions of Law</a:t>
            </a:r>
          </a:p>
          <a:p>
            <a:pPr lvl="1"/>
            <a:r>
              <a:rPr lang="en-US" dirty="0"/>
              <a:t>Dissolves the marriage</a:t>
            </a:r>
          </a:p>
          <a:p>
            <a:pPr lvl="1"/>
            <a:r>
              <a:rPr lang="en-US" dirty="0"/>
              <a:t>Name change?</a:t>
            </a:r>
          </a:p>
          <a:p>
            <a:pPr lvl="1"/>
            <a:r>
              <a:rPr lang="en-US" dirty="0"/>
              <a:t>Who gets what, who is responsible for what debts, and who pays what (maintenance, property settlement, attorney fees)</a:t>
            </a:r>
          </a:p>
          <a:p>
            <a:r>
              <a:rPr lang="en-US" b="1" dirty="0"/>
              <a:t>Waiver of counsel for </a:t>
            </a:r>
            <a:r>
              <a:rPr lang="en-US" b="1" i="1" dirty="0"/>
              <a:t>pro se</a:t>
            </a:r>
            <a:r>
              <a:rPr lang="en-US" b="1" dirty="0"/>
              <a:t> party</a:t>
            </a:r>
          </a:p>
        </p:txBody>
      </p:sp>
    </p:spTree>
    <p:extLst>
      <p:ext uri="{BB962C8B-B14F-4D97-AF65-F5344CB8AC3E}">
        <p14:creationId xmlns:p14="http://schemas.microsoft.com/office/powerpoint/2010/main" val="273501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BA47D-847D-498C-926A-63F6530AE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Post-Decree 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DD86B-3A16-4696-AD25-426489F9E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Effectuate retirement asset transfers:</a:t>
            </a:r>
          </a:p>
          <a:p>
            <a:pPr lvl="1"/>
            <a:r>
              <a:rPr lang="en-US" dirty="0"/>
              <a:t>Qualified Domestic Relations Order </a:t>
            </a:r>
          </a:p>
          <a:p>
            <a:pPr lvl="1"/>
            <a:r>
              <a:rPr lang="en-US" dirty="0"/>
              <a:t>IRA transfer documents</a:t>
            </a:r>
          </a:p>
          <a:p>
            <a:r>
              <a:rPr lang="en-US" dirty="0"/>
              <a:t>Summary Real Estate Disposition Judgment / Quit Claim Deed</a:t>
            </a:r>
          </a:p>
          <a:p>
            <a:r>
              <a:rPr lang="en-US" dirty="0"/>
              <a:t>Certificate of Dissolution (use for name changes)</a:t>
            </a:r>
          </a:p>
          <a:p>
            <a:r>
              <a:rPr lang="en-US" dirty="0"/>
              <a:t>Serve opposing party with Notice of Filing of Order and Entry of Judgment</a:t>
            </a:r>
          </a:p>
          <a:p>
            <a:r>
              <a:rPr lang="en-US" dirty="0"/>
              <a:t>Withdraw </a:t>
            </a:r>
          </a:p>
        </p:txBody>
      </p:sp>
    </p:spTree>
    <p:extLst>
      <p:ext uri="{BB962C8B-B14F-4D97-AF65-F5344CB8AC3E}">
        <p14:creationId xmlns:p14="http://schemas.microsoft.com/office/powerpoint/2010/main" val="25232967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647D3-A6E1-49B3-AE54-F867C5806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98F70-24FB-4A5C-BBEA-879ED94EF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Contact </a:t>
            </a:r>
            <a:r>
              <a:rPr lang="en-US" dirty="0">
                <a:hlinkClick r:id="rId2"/>
              </a:rPr>
              <a:t>cathleen@sykesfamilylaw.com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74964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8A866-7ECF-4B5D-BF35-19066E2B6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Initiating Your Divorce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CB3D9-B78A-4DA9-BC71-DEE316491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Jurisdiction (518.07, subd. 1)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Residence in the state (see 518.003, subd. 9)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For at least 180 days </a:t>
            </a:r>
          </a:p>
          <a:p>
            <a:pPr marL="457200" lvl="1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Venue (518.09)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In the county where either party is domiciled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Venue shopping</a:t>
            </a:r>
          </a:p>
          <a:p>
            <a:pPr marL="457200" lvl="1" indent="0">
              <a:buNone/>
            </a:pPr>
            <a:endParaRPr lang="en-US" dirty="0"/>
          </a:p>
          <a:p>
            <a:pPr marL="914400" lvl="1" indent="-457200">
              <a:buFont typeface="+mj-lt"/>
              <a:buAutoNum type="alphaLcParenR"/>
            </a:pPr>
            <a:endParaRPr lang="en-US" dirty="0"/>
          </a:p>
          <a:p>
            <a:pPr marL="914400" lvl="1" indent="-457200">
              <a:buFont typeface="+mj-lt"/>
              <a:buAutoNum type="alphaL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085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2232-40A3-4210-BECD-04EB402BB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Initiating Documents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B72D7-FF4F-4410-8C18-4065B7207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Summons </a:t>
            </a:r>
          </a:p>
          <a:p>
            <a:r>
              <a:rPr lang="en-US" dirty="0"/>
              <a:t>Petition for Dissolution of Marriage </a:t>
            </a:r>
          </a:p>
          <a:p>
            <a:r>
              <a:rPr lang="en-US" dirty="0"/>
              <a:t>Certificate of Representation and Parties</a:t>
            </a:r>
          </a:p>
          <a:p>
            <a:pPr marL="0" indent="0">
              <a:buNone/>
            </a:pPr>
            <a:r>
              <a:rPr lang="en-US" dirty="0"/>
              <a:t>Might also need:</a:t>
            </a:r>
          </a:p>
          <a:p>
            <a:r>
              <a:rPr lang="en-US" dirty="0"/>
              <a:t>Confidential Information Form (Form 11.1) (maintenance)</a:t>
            </a:r>
          </a:p>
          <a:p>
            <a:r>
              <a:rPr lang="en-US" dirty="0"/>
              <a:t>Notice to Public Authority (518A.44) (public assistance)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519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A36E3-B029-4BE5-AF72-C1FD47D85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Initiating Documents: Forms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103EE-0D3C-4112-8513-0893543B9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Mn Judicial Branch website:</a:t>
            </a:r>
          </a:p>
          <a:p>
            <a:pPr marL="457200" lvl="1" indent="0">
              <a:buNone/>
            </a:pPr>
            <a:r>
              <a:rPr lang="en-US" dirty="0">
                <a:hlinkClick r:id="rId2"/>
              </a:rPr>
              <a:t>https://www.mncourts.gov/GetForms.aspx?c=15</a:t>
            </a: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“Fillable Smart Forms”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Volunteers: contact Kara Rieke: </a:t>
            </a:r>
            <a:r>
              <a:rPr lang="en-US" dirty="0">
                <a:hlinkClick r:id="rId3"/>
              </a:rPr>
              <a:t>Kara.Rieke@vlnmn.org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72459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D8979-0454-46D3-9981-AE79CC97A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Initiating Documents: Summons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D2AE6-26E5-471C-87D5-B3E848207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Summons </a:t>
            </a:r>
          </a:p>
          <a:p>
            <a:pPr lvl="1"/>
            <a:r>
              <a:rPr lang="en-US" dirty="0"/>
              <a:t>518.091</a:t>
            </a:r>
          </a:p>
          <a:p>
            <a:pPr lvl="1"/>
            <a:r>
              <a:rPr lang="en-US" dirty="0"/>
              <a:t>Restraining provisions</a:t>
            </a:r>
          </a:p>
          <a:p>
            <a:pPr lvl="1"/>
            <a:r>
              <a:rPr lang="en-US" dirty="0"/>
              <a:t>Notice of parent education requirements</a:t>
            </a:r>
          </a:p>
          <a:p>
            <a:pPr lvl="1"/>
            <a:r>
              <a:rPr lang="en-US" dirty="0"/>
              <a:t>Legal description of real property</a:t>
            </a:r>
          </a:p>
        </p:txBody>
      </p:sp>
    </p:spTree>
    <p:extLst>
      <p:ext uri="{BB962C8B-B14F-4D97-AF65-F5344CB8AC3E}">
        <p14:creationId xmlns:p14="http://schemas.microsoft.com/office/powerpoint/2010/main" val="2618860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046C2-0992-4A61-8DE9-FE5458BC9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Initiating Documents: Petition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CA144-B5D7-4FD1-AD17-9F836A3C4C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Petition </a:t>
            </a:r>
          </a:p>
          <a:p>
            <a:pPr lvl="1"/>
            <a:r>
              <a:rPr lang="en-US" dirty="0"/>
              <a:t>518.10 subd. 1 lists statutory requirements</a:t>
            </a:r>
          </a:p>
          <a:p>
            <a:pPr lvl="1"/>
            <a:r>
              <a:rPr lang="en-US" dirty="0"/>
              <a:t>Assets and debts: how specific should you get?</a:t>
            </a:r>
          </a:p>
          <a:p>
            <a:pPr lvl="1"/>
            <a:r>
              <a:rPr lang="en-US" dirty="0"/>
              <a:t>Support: can you client support himself/herself with income?</a:t>
            </a:r>
          </a:p>
          <a:p>
            <a:pPr lvl="1"/>
            <a:r>
              <a:rPr lang="en-US" dirty="0"/>
              <a:t>Non-marital claims?</a:t>
            </a:r>
          </a:p>
          <a:p>
            <a:pPr lvl="1"/>
            <a:r>
              <a:rPr lang="en-US" dirty="0"/>
              <a:t>Requests for relief:</a:t>
            </a:r>
          </a:p>
          <a:p>
            <a:pPr lvl="2"/>
            <a:r>
              <a:rPr lang="en-US" dirty="0"/>
              <a:t>Dissolving marital relationship</a:t>
            </a:r>
          </a:p>
          <a:p>
            <a:pPr lvl="2"/>
            <a:r>
              <a:rPr lang="en-US" dirty="0"/>
              <a:t>Dividing assets and debts</a:t>
            </a:r>
          </a:p>
          <a:p>
            <a:pPr lvl="2"/>
            <a:r>
              <a:rPr lang="en-US" dirty="0"/>
              <a:t>Awarding non-marital property</a:t>
            </a:r>
          </a:p>
          <a:p>
            <a:pPr lvl="2"/>
            <a:r>
              <a:rPr lang="en-US" dirty="0"/>
              <a:t>Granting or denying spousal maintenance</a:t>
            </a:r>
          </a:p>
          <a:p>
            <a:pPr lvl="2"/>
            <a:r>
              <a:rPr lang="en-US" dirty="0"/>
              <a:t>Attorney’s fees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981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969D8-FAE5-4F8D-B25A-DB6993AA5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Joint Petition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A5AC4-0CC1-476E-8CD2-431380A07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Joint Petition </a:t>
            </a:r>
          </a:p>
          <a:p>
            <a:pPr lvl="1"/>
            <a:r>
              <a:rPr lang="en-US" dirty="0" err="1"/>
              <a:t>Minn.Gen.R.Prac</a:t>
            </a:r>
            <a:r>
              <a:rPr lang="en-US" dirty="0"/>
              <a:t>. 302.01(a)(5) and (c)(1).</a:t>
            </a:r>
          </a:p>
          <a:p>
            <a:pPr lvl="1"/>
            <a:r>
              <a:rPr lang="en-US" dirty="0"/>
              <a:t>No Summons, no Certificate of Representation</a:t>
            </a:r>
          </a:p>
          <a:p>
            <a:pPr lvl="1"/>
            <a:r>
              <a:rPr lang="en-US" dirty="0"/>
              <a:t>Ethics considerations with pro se opposing parties.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33509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912BE6BAA72C42A26BF090846BD353" ma:contentTypeVersion="19" ma:contentTypeDescription="Create a new document." ma:contentTypeScope="" ma:versionID="8548ebacb8a5604c7ae878ad50555a37">
  <xsd:schema xmlns:xsd="http://www.w3.org/2001/XMLSchema" xmlns:xs="http://www.w3.org/2001/XMLSchema" xmlns:p="http://schemas.microsoft.com/office/2006/metadata/properties" xmlns:ns2="6fae9f16-9185-4ba1-894f-2d7d2f39056f" xmlns:ns3="35b0d292-a21f-4ab9-a7d2-ff8e2c8cf486" targetNamespace="http://schemas.microsoft.com/office/2006/metadata/properties" ma:root="true" ma:fieldsID="c07d2193a9587f9065620f5265e5df21" ns2:_="" ns3:_="">
    <xsd:import namespace="6fae9f16-9185-4ba1-894f-2d7d2f39056f"/>
    <xsd:import namespace="35b0d292-a21f-4ab9-a7d2-ff8e2c8cf4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Dat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ae9f16-9185-4ba1-894f-2d7d2f3905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Date" ma:index="20" nillable="true" ma:displayName="Date" ma:format="DateTime" ma:internalName="Date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7f099d7-cb08-41d8-ae03-9101f5541c3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0d292-a21f-4ab9-a7d2-ff8e2c8cf48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5d84896-da85-4e94-9829-109a8ec82136}" ma:internalName="TaxCatchAll" ma:showField="CatchAllData" ma:web="35b0d292-a21f-4ab9-a7d2-ff8e2c8cf48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0d292-a21f-4ab9-a7d2-ff8e2c8cf486" xsi:nil="true"/>
    <Date xmlns="6fae9f16-9185-4ba1-894f-2d7d2f39056f" xsi:nil="true"/>
    <lcf76f155ced4ddcb4097134ff3c332f xmlns="6fae9f16-9185-4ba1-894f-2d7d2f39056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AEB01E5-1D9D-4AAA-A74E-92A9849FF94E}"/>
</file>

<file path=customXml/itemProps2.xml><?xml version="1.0" encoding="utf-8"?>
<ds:datastoreItem xmlns:ds="http://schemas.openxmlformats.org/officeDocument/2006/customXml" ds:itemID="{C83FA501-5D5D-446D-B2AB-24893E174D5B}"/>
</file>

<file path=customXml/itemProps3.xml><?xml version="1.0" encoding="utf-8"?>
<ds:datastoreItem xmlns:ds="http://schemas.openxmlformats.org/officeDocument/2006/customXml" ds:itemID="{C35EBCBF-D29D-455F-9A10-978CBE4FB420}"/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762</TotalTime>
  <Words>1682</Words>
  <Application>Microsoft Office PowerPoint</Application>
  <PresentationFormat>Widescreen</PresentationFormat>
  <Paragraphs>282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Trebuchet MS</vt:lpstr>
      <vt:lpstr>Wingdings</vt:lpstr>
      <vt:lpstr>Berlin</vt:lpstr>
      <vt:lpstr>The Basics of Your First Dissolution Without Children Case</vt:lpstr>
      <vt:lpstr>Without Children </vt:lpstr>
      <vt:lpstr>Introduction</vt:lpstr>
      <vt:lpstr>Initiating Your Divorce Case</vt:lpstr>
      <vt:lpstr>Initiating Documents</vt:lpstr>
      <vt:lpstr>Initiating Documents: Forms</vt:lpstr>
      <vt:lpstr>Initiating Documents: Summons</vt:lpstr>
      <vt:lpstr>Initiating Documents: Petition</vt:lpstr>
      <vt:lpstr>Joint Petition</vt:lpstr>
      <vt:lpstr>Service of Summons and Petition</vt:lpstr>
      <vt:lpstr>Response to Petition</vt:lpstr>
      <vt:lpstr>Filing With the Court</vt:lpstr>
      <vt:lpstr>Documents to File</vt:lpstr>
      <vt:lpstr>Documents to File</vt:lpstr>
      <vt:lpstr>Filing Fees and Fee Waivers</vt:lpstr>
      <vt:lpstr>Fee Waivers</vt:lpstr>
      <vt:lpstr>Administrative Default (518.13 subd.5)</vt:lpstr>
      <vt:lpstr>Documents to File: Default</vt:lpstr>
      <vt:lpstr>Next Steps: After Filing</vt:lpstr>
      <vt:lpstr>Next Steps: ICMC Hearing</vt:lpstr>
      <vt:lpstr>Discovery: What is Relevant?</vt:lpstr>
      <vt:lpstr>Discovery: What is Relevant?</vt:lpstr>
      <vt:lpstr>Discovery Methods</vt:lpstr>
      <vt:lpstr>Financial Early Neutral Evaluation (FENE)</vt:lpstr>
      <vt:lpstr>Financial Early Neutral Evaluation (FENE)</vt:lpstr>
      <vt:lpstr>Next Steps: Temporary Motion Hearing</vt:lpstr>
      <vt:lpstr>Financial Experts</vt:lpstr>
      <vt:lpstr>Moderated Settlement Conference</vt:lpstr>
      <vt:lpstr>Pre-Trial (Gen.R.Prac. Rule 305)</vt:lpstr>
      <vt:lpstr>Trial</vt:lpstr>
      <vt:lpstr>Stipulated Judgment and Decree</vt:lpstr>
      <vt:lpstr>Post-Decree  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Basics of Your First Dissolution Without Children Case</dc:title>
  <dc:creator>C.A. Sykes</dc:creator>
  <cp:lastModifiedBy>Muria Kruger</cp:lastModifiedBy>
  <cp:revision>49</cp:revision>
  <dcterms:created xsi:type="dcterms:W3CDTF">2021-02-10T18:32:07Z</dcterms:created>
  <dcterms:modified xsi:type="dcterms:W3CDTF">2025-01-06T17:14:19Z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0x01010074912BE6BAA72C42A26BF090846BD353</vt:lpwstr>
  </property>
</Properties>
</file>